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37"/>
  </p:notesMasterIdLst>
  <p:handoutMasterIdLst>
    <p:handoutMasterId r:id="rId38"/>
  </p:handoutMasterIdLst>
  <p:sldIdLst>
    <p:sldId id="256" r:id="rId2"/>
    <p:sldId id="405" r:id="rId3"/>
    <p:sldId id="407" r:id="rId4"/>
    <p:sldId id="402" r:id="rId5"/>
    <p:sldId id="413" r:id="rId6"/>
    <p:sldId id="404" r:id="rId7"/>
    <p:sldId id="380" r:id="rId8"/>
    <p:sldId id="415" r:id="rId9"/>
    <p:sldId id="323" r:id="rId10"/>
    <p:sldId id="416" r:id="rId11"/>
    <p:sldId id="400" r:id="rId12"/>
    <p:sldId id="408" r:id="rId13"/>
    <p:sldId id="409" r:id="rId14"/>
    <p:sldId id="399" r:id="rId15"/>
    <p:sldId id="354" r:id="rId16"/>
    <p:sldId id="418" r:id="rId17"/>
    <p:sldId id="386" r:id="rId18"/>
    <p:sldId id="419" r:id="rId19"/>
    <p:sldId id="420" r:id="rId20"/>
    <p:sldId id="421" r:id="rId21"/>
    <p:sldId id="326" r:id="rId22"/>
    <p:sldId id="373" r:id="rId23"/>
    <p:sldId id="422" r:id="rId24"/>
    <p:sldId id="374" r:id="rId25"/>
    <p:sldId id="410" r:id="rId26"/>
    <p:sldId id="396" r:id="rId27"/>
    <p:sldId id="370" r:id="rId28"/>
    <p:sldId id="411" r:id="rId29"/>
    <p:sldId id="378" r:id="rId30"/>
    <p:sldId id="379" r:id="rId31"/>
    <p:sldId id="406" r:id="rId32"/>
    <p:sldId id="375" r:id="rId33"/>
    <p:sldId id="412" r:id="rId34"/>
    <p:sldId id="414" r:id="rId35"/>
    <p:sldId id="348" r:id="rId36"/>
  </p:sldIdLst>
  <p:sldSz cx="9144000" cy="6858000" type="screen4x3"/>
  <p:notesSz cx="6797675" cy="9928225"/>
  <p:defaultTextStyle>
    <a:defPPr>
      <a:defRPr lang="en-US"/>
    </a:defPPr>
    <a:lvl1pPr algn="l" defTabSz="8270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12750" indent="-74613" algn="l" defTabSz="8270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827088" indent="-149225" algn="l" defTabSz="8270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241425" indent="-225425" algn="l" defTabSz="8270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654175" indent="-300038" algn="l" defTabSz="8270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>
      <p:cViewPr varScale="1">
        <p:scale>
          <a:sx n="68" d="100"/>
          <a:sy n="68" d="100"/>
        </p:scale>
        <p:origin x="6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4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124"/>
    </p:cViewPr>
  </p:sorterViewPr>
  <p:notesViewPr>
    <p:cSldViewPr>
      <p:cViewPr varScale="1">
        <p:scale>
          <a:sx n="53" d="100"/>
          <a:sy n="53" d="100"/>
        </p:scale>
        <p:origin x="2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49238"/>
            <a:ext cx="6797675" cy="703262"/>
          </a:xfrm>
          <a:prstGeom prst="rect">
            <a:avLst/>
          </a:prstGeom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ctr" defTabSz="1112347" eaLnBrk="1" hangingPunct="1">
              <a:defRPr sz="1200" b="1"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>
                <a:cs typeface="+mn-cs"/>
              </a:rPr>
              <a:t>Barriers to TB infection control in developing countries</a:t>
            </a:r>
          </a:p>
          <a:p>
            <a:pPr>
              <a:defRPr/>
            </a:pPr>
            <a:r>
              <a:rPr lang="en-GB" altLang="en-US"/>
              <a:t>Eltony Mugomeri Mtech, National University of Lesotho</a:t>
            </a:r>
            <a:br>
              <a:rPr lang="en-GB" altLang="en-US"/>
            </a:br>
            <a:r>
              <a:rPr lang="en-GB" altLang="en-US"/>
              <a:t>A Webber Training Teleclass </a:t>
            </a:r>
            <a:endParaRPr lang="en-GB" altLang="en-US">
              <a:latin typeface="Calibri" panose="020F0502020204030204" pitchFamily="34" charset="0"/>
              <a:ea typeface="ＭＳ Ｐゴシック" pitchFamily="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53500"/>
            <a:ext cx="6797675" cy="500063"/>
          </a:xfrm>
          <a:prstGeom prst="rect">
            <a:avLst/>
          </a:prstGeom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ctr" defTabSz="1112347" eaLnBrk="1" hangingPunct="1">
              <a:defRPr sz="1200" b="1">
                <a:latin typeface="Calibri" panose="020F0502020204030204" pitchFamily="34" charset="0"/>
                <a:ea typeface="ＭＳ Ｐゴシック" pitchFamily="4" charset="-128"/>
              </a:defRPr>
            </a:lvl1pPr>
          </a:lstStyle>
          <a:p>
            <a:pPr>
              <a:defRPr/>
            </a:pPr>
            <a:r>
              <a:rPr lang="en-GB" altLang="en-US"/>
              <a:t>Hosted by Prof. Shaheen Mehtar, Stellenbosch University, South Africa</a:t>
            </a:r>
          </a:p>
          <a:p>
            <a:pPr>
              <a:defRPr/>
            </a:pPr>
            <a:r>
              <a:rPr lang="en-GB" alt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defTabSz="1112347" eaLnBrk="1" hangingPunct="1">
              <a:defRPr sz="1200">
                <a:latin typeface="Calibri" panose="020F0502020204030204" pitchFamily="3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798478E8-446A-48AA-97B6-36C7FCBE557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223120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defTabSz="1112347" eaLnBrk="1" hangingPunct="1">
              <a:defRPr sz="1200">
                <a:latin typeface="Calibri" panose="020F0502020204030204" pitchFamily="3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defTabSz="1112347" eaLnBrk="1" hangingPunct="1">
              <a:defRPr sz="1200">
                <a:latin typeface="Calibri" panose="020F0502020204030204" pitchFamily="3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A3D9D44D-707B-4BA2-9D39-19E42AD8A90C}" type="datetime1">
              <a:rPr lang="en-US" altLang="en-US"/>
              <a:pPr>
                <a:defRPr/>
              </a:pPr>
              <a:t>7/25/2018</a:t>
            </a:fld>
            <a:endParaRPr lang="en-ZW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010" tIns="45505" rIns="91010" bIns="4550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ZW" alt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ZW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defTabSz="1112347" eaLnBrk="1" hangingPunct="1">
              <a:defRPr sz="1200">
                <a:latin typeface="Calibri" panose="020F0502020204030204" pitchFamily="3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defTabSz="1112347" eaLnBrk="1" hangingPunct="1">
              <a:defRPr sz="1200">
                <a:latin typeface="Calibri" panose="020F0502020204030204" pitchFamily="3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01E1CF65-E5AF-4F5A-9926-58B72EE99CC3}" type="slidenum">
              <a:rPr lang="en-ZW" altLang="en-US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229521996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8270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12750" algn="l" defTabSz="8270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827088" algn="l" defTabSz="8270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241425" algn="l" defTabSz="8270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654175" algn="l" defTabSz="8270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070439" algn="l" defTabSz="8281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4526" algn="l" defTabSz="8281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98614" algn="l" defTabSz="8281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2701" algn="l" defTabSz="8281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125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752338" indent="-37298313" defTabSz="111125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36650" indent="-227013" defTabSz="111125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92263" indent="-227013" defTabSz="111125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46288" indent="-227013" defTabSz="111125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03488" indent="-227013" defTabSz="111125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60688" indent="-227013" defTabSz="111125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17888" indent="-227013" defTabSz="111125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75088" indent="-227013" defTabSz="111125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52B1C1-47F6-4F99-8DD9-CB74E0EE5BDB}" type="datetime1">
              <a:rPr lang="en-US" altLang="en-US" sz="1200" smtClean="0"/>
              <a:pPr>
                <a:spcBef>
                  <a:spcPct val="0"/>
                </a:spcBef>
              </a:pPr>
              <a:t>7/25/2018</a:t>
            </a:fld>
            <a:endParaRPr lang="en-ZW" altLang="en-US" sz="1200" smtClean="0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125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752338" indent="-37298313" defTabSz="111125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36650" indent="-227013" defTabSz="111125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92263" indent="-227013" defTabSz="111125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46288" indent="-227013" defTabSz="111125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03488" indent="-227013" defTabSz="111125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60688" indent="-227013" defTabSz="111125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17888" indent="-227013" defTabSz="111125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75088" indent="-227013" defTabSz="111125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671A0A8-0DD6-49D7-84CF-7AB9AC781058}" type="slidenum">
              <a:rPr lang="en-ZW" altLang="en-US" sz="1200" smtClean="0"/>
              <a:pPr>
                <a:spcBef>
                  <a:spcPct val="0"/>
                </a:spcBef>
              </a:pPr>
              <a:t>1</a:t>
            </a:fld>
            <a:endParaRPr lang="en-ZW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4549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12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11112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11112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11112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11112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11375" indent="-300038" defTabSz="1111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68575" indent="-300038" defTabSz="1111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75" indent="-300038" defTabSz="1111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82975" indent="-300038" defTabSz="1111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9051FE-52CE-4DB9-9888-E0741254B4A3}" type="datetime1">
              <a:rPr lang="en-US" altLang="en-US" sz="1200" smtClean="0">
                <a:latin typeface="Calibri" panose="020F0502020204030204" pitchFamily="34" charset="0"/>
              </a:rPr>
              <a:pPr/>
              <a:t>7/25/2018</a:t>
            </a:fld>
            <a:endParaRPr lang="en-ZW" altLang="en-US" sz="1200" smtClean="0">
              <a:latin typeface="Calibri" panose="020F0502020204030204" pitchFamily="34" charset="0"/>
            </a:endParaRP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12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11112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11112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11112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11112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11375" indent="-300038" defTabSz="1111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68575" indent="-300038" defTabSz="1111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75" indent="-300038" defTabSz="1111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82975" indent="-300038" defTabSz="1111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F5278D-E72B-4DFD-8318-A2E486B21564}" type="slidenum">
              <a:rPr lang="en-ZW" altLang="en-US" sz="1200" smtClean="0">
                <a:latin typeface="Calibri" panose="020F0502020204030204" pitchFamily="34" charset="0"/>
              </a:rPr>
              <a:pPr/>
              <a:t>29</a:t>
            </a:fld>
            <a:endParaRPr lang="en-ZW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0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E6E0D-F280-480C-B2E5-DD11DB4944D0}" type="datetime1">
              <a:rPr lang="en-US" altLang="en-US"/>
              <a:pPr>
                <a:defRPr/>
              </a:pPr>
              <a:t>7/25/2018</a:t>
            </a:fld>
            <a:endParaRPr lang="en-Z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4CB9C-3C75-406C-A429-468912BAD58D}" type="slidenum">
              <a:rPr lang="en-ZW" altLang="en-US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378682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6E532-3CE2-4271-9A35-41031ED4DB8C}" type="datetime1">
              <a:rPr lang="en-US" altLang="en-US"/>
              <a:pPr>
                <a:defRPr/>
              </a:pPr>
              <a:t>7/25/2018</a:t>
            </a:fld>
            <a:endParaRPr lang="en-Z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538A-C86F-42F2-BAED-9E085C0609D5}" type="slidenum">
              <a:rPr lang="en-ZW" altLang="en-US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167403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E6994-F08C-4CB8-BC19-D7BD85E77C69}" type="datetime1">
              <a:rPr lang="en-US" altLang="en-US"/>
              <a:pPr>
                <a:defRPr/>
              </a:pPr>
              <a:t>7/25/2018</a:t>
            </a:fld>
            <a:endParaRPr lang="en-Z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0F14-E603-4600-8DD2-109CBDF84973}" type="slidenum">
              <a:rPr lang="en-ZW" altLang="en-US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222639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D10D0-0CF1-4BC7-AB41-B4EF3E04BD2C}" type="datetime1">
              <a:rPr lang="en-US" altLang="en-US"/>
              <a:pPr>
                <a:defRPr/>
              </a:pPr>
              <a:t>7/25/2018</a:t>
            </a:fld>
            <a:endParaRPr lang="en-Z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1C460-5FF1-4958-88A0-ED4DE06CC018}" type="slidenum">
              <a:rPr lang="en-ZW" altLang="en-US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203452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B901-C330-46D6-AD88-FE5F11C1B5EA}" type="datetime1">
              <a:rPr lang="en-US" altLang="en-US"/>
              <a:pPr>
                <a:defRPr/>
              </a:pPr>
              <a:t>7/25/2018</a:t>
            </a:fld>
            <a:endParaRPr lang="en-Z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8BAC5-70E7-49F1-96E3-1180D455B32C}" type="slidenum">
              <a:rPr lang="en-ZW" altLang="en-US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21754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0F2B4-E4DA-401E-ACD2-8912177B4B15}" type="datetime1">
              <a:rPr lang="en-US" altLang="en-US"/>
              <a:pPr>
                <a:defRPr/>
              </a:pPr>
              <a:t>7/25/2018</a:t>
            </a:fld>
            <a:endParaRPr lang="en-ZW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7968-055A-43D9-9D16-B936B8564C1C}" type="slidenum">
              <a:rPr lang="en-ZW" altLang="en-US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375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A24DF-873B-437D-96CA-BB37B08A0CE8}" type="datetime1">
              <a:rPr lang="en-US" altLang="en-US"/>
              <a:pPr>
                <a:defRPr/>
              </a:pPr>
              <a:t>7/25/2018</a:t>
            </a:fld>
            <a:endParaRPr lang="en-ZW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8794-E104-497E-A0CF-B5D5B13B041F}" type="slidenum">
              <a:rPr lang="en-ZW" altLang="en-US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341790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C1A35-1936-4A84-9E00-0777C28EAA6C}" type="datetime1">
              <a:rPr lang="en-US" altLang="en-US"/>
              <a:pPr>
                <a:defRPr/>
              </a:pPr>
              <a:t>7/25/2018</a:t>
            </a:fld>
            <a:endParaRPr lang="en-ZW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33618-104A-4041-8C62-886BF0176666}" type="slidenum">
              <a:rPr lang="en-ZW" altLang="en-US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244623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8316-1B42-44B8-BC9E-646B84D338C4}" type="datetime1">
              <a:rPr lang="en-US" altLang="en-US"/>
              <a:pPr>
                <a:defRPr/>
              </a:pPr>
              <a:t>7/25/2018</a:t>
            </a:fld>
            <a:endParaRPr lang="en-ZW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F6E4B-6298-4F5D-8B7D-84BCD325F422}" type="slidenum">
              <a:rPr lang="en-ZW" altLang="en-US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157807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86FF5-8227-4216-8F02-85C6783E349F}" type="datetime1">
              <a:rPr lang="en-US" altLang="en-US"/>
              <a:pPr>
                <a:defRPr/>
              </a:pPr>
              <a:t>7/25/2018</a:t>
            </a:fld>
            <a:endParaRPr lang="en-ZW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9AA99-D790-4793-B73C-00517170E9FA}" type="slidenum">
              <a:rPr lang="en-ZW" altLang="en-US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89340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0E03B-8576-4A0F-A8A8-900823FBD2AA}" type="datetime1">
              <a:rPr lang="en-US" altLang="en-US"/>
              <a:pPr>
                <a:defRPr/>
              </a:pPr>
              <a:t>7/25/2018</a:t>
            </a:fld>
            <a:endParaRPr lang="en-ZW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D5A06-DB45-4147-A386-1491E61C38DA}" type="slidenum">
              <a:rPr lang="en-ZW" altLang="en-US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113684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AB204F-D0BB-47BB-B5AE-F52C525ED54C}" type="datetime1">
              <a:rPr lang="en-US" altLang="en-US"/>
              <a:pPr>
                <a:defRPr/>
              </a:pPr>
              <a:t>7/25/2018</a:t>
            </a:fld>
            <a:endParaRPr lang="en-Z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F47A03-E161-4947-B8EA-DFAA4486F01E}" type="slidenum">
              <a:rPr lang="en-ZW" altLang="en-US"/>
              <a:pPr>
                <a:defRPr/>
              </a:pPr>
              <a:t>‹#›</a:t>
            </a:fld>
            <a:endParaRPr lang="en-Z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875" y="1420813"/>
            <a:ext cx="9128125" cy="2692400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98438" y="2076450"/>
            <a:ext cx="8628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18" tIns="41409" rIns="82818" bIns="41409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96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541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986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558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30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702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274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000" b="1">
                <a:solidFill>
                  <a:schemeClr val="bg1"/>
                </a:solidFill>
              </a:rPr>
              <a:t>Durability and effectiveness of isoniazid preventive therapy in Lesotho, southern Africa </a:t>
            </a:r>
            <a:endParaRPr lang="en-GB" altLang="en-US" sz="3000">
              <a:solidFill>
                <a:schemeClr val="bg1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82613" y="5416550"/>
            <a:ext cx="8370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18" tIns="41409" rIns="82818" bIns="41409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96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541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986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558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30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702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274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2924175" y="4592638"/>
            <a:ext cx="3311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altLang="en-US" sz="2800" b="1">
                <a:ea typeface="Calibri" panose="020F0502020204030204" pitchFamily="34" charset="0"/>
                <a:cs typeface="Arial" panose="020B0604020202020204" pitchFamily="34" charset="0"/>
              </a:rPr>
              <a:t>Eltony Mugomeri</a:t>
            </a:r>
            <a:endParaRPr lang="en-GB" alt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3462338" y="6356350"/>
            <a:ext cx="3594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200"/>
              <a:t>22nd International AIDS Conference (AIDS 2018) Amsterdam, Netherlands, 23-27 July 2018</a:t>
            </a:r>
          </a:p>
        </p:txBody>
      </p:sp>
      <p:pic>
        <p:nvPicPr>
          <p:cNvPr id="410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41275"/>
            <a:ext cx="1384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6130925"/>
            <a:ext cx="17383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4"/>
          <p:cNvSpPr>
            <a:spLocks noChangeArrowheads="1"/>
          </p:cNvSpPr>
          <p:nvPr/>
        </p:nvSpPr>
        <p:spPr bwMode="auto">
          <a:xfrm>
            <a:off x="107950" y="6416675"/>
            <a:ext cx="1857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rgbClr val="FF0000"/>
                </a:solidFill>
              </a:rPr>
              <a:t>www.aids2018.org</a:t>
            </a:r>
          </a:p>
        </p:txBody>
      </p:sp>
      <p:pic>
        <p:nvPicPr>
          <p:cNvPr id="410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39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1"/>
          <p:cNvSpPr>
            <a:spLocks noChangeArrowheads="1"/>
          </p:cNvSpPr>
          <p:nvPr/>
        </p:nvSpPr>
        <p:spPr bwMode="auto">
          <a:xfrm>
            <a:off x="827088" y="227013"/>
            <a:ext cx="1746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University of Lesotho,</a:t>
            </a:r>
          </a:p>
          <a:p>
            <a:r>
              <a:rPr lang="en-GB" altLang="en-US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Southern Africa</a:t>
            </a:r>
          </a:p>
        </p:txBody>
      </p:sp>
    </p:spTree>
  </p:cSld>
  <p:clrMapOvr>
    <a:masterClrMapping/>
  </p:clrMapOvr>
  <p:transition spd="slow" advTm="3752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062163" y="101600"/>
            <a:ext cx="4143375" cy="431800"/>
          </a:xfrm>
        </p:spPr>
        <p:txBody>
          <a:bodyPr/>
          <a:lstStyle/>
          <a:p>
            <a:pPr algn="ctr" eaLnBrk="1" hangingPunct="1"/>
            <a:r>
              <a:rPr lang="en-GB" altLang="en-US" sz="24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Lesotho’s HIV/TB situation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733425"/>
            <a:ext cx="9121775" cy="1974850"/>
          </a:xfrm>
        </p:spPr>
        <p:txBody>
          <a:bodyPr rtlCol="0">
            <a:normAutofit/>
          </a:bodyPr>
          <a:lstStyle/>
          <a:p>
            <a:pPr marL="361950" indent="-361950" eaLnBrk="1" fontAlgn="auto" hangingPunct="1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HIV+ = 23.5% (adults) &amp; TB </a:t>
            </a:r>
            <a:r>
              <a:rPr lang="en-GB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incidence = </a:t>
            </a: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852 per 100,000 </a:t>
            </a: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en-GB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WHO, 2016); </a:t>
            </a:r>
            <a:endParaRPr lang="en-GB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61950" indent="-361950" eaLnBrk="1" fontAlgn="auto" hangingPunct="1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&gt;</a:t>
            </a: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700</a:t>
            </a: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 </a:t>
            </a:r>
            <a:r>
              <a:rPr lang="en-GB" altLang="en-US" sz="200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100,000 alongside </a:t>
            </a: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</a:t>
            </a:r>
            <a:r>
              <a:rPr lang="en-GB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Africa &amp; </a:t>
            </a: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Swaziland </a:t>
            </a:r>
          </a:p>
          <a:p>
            <a:pPr marL="361950" indent="-361950" eaLnBrk="1" fontAlgn="auto" hangingPunct="1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TB+ co-infected with HIV (WHO, 2014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61950" indent="-361950" eaLnBrk="1" fontAlgn="auto" hangingPunct="1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TB incidence &amp; notification rates, Lesotho? </a:t>
            </a:r>
            <a:endParaRPr lang="en-GB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340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48500" y="65135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96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541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986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558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30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702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274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496A3F-E86F-4196-8F42-287E01384284}" type="slidenum">
              <a:rPr lang="en-ZW" alt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10</a:t>
            </a:fld>
            <a:endParaRPr lang="en-ZW" altLang="en-US" sz="9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606675"/>
            <a:ext cx="6094412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218238" y="6570663"/>
            <a:ext cx="2789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14343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47" name="Rectangle 1"/>
          <p:cNvSpPr>
            <a:spLocks noChangeArrowheads="1"/>
          </p:cNvSpPr>
          <p:nvPr/>
        </p:nvSpPr>
        <p:spPr bwMode="auto">
          <a:xfrm>
            <a:off x="280988" y="6065838"/>
            <a:ext cx="56356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GB" altLang="en-US">
                <a:cs typeface="Arial" panose="020B0604020202020204" pitchFamily="34" charset="0"/>
              </a:rPr>
              <a:t>TB incidence &amp; notification rates, Lesotho? (2000-2013)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90563" y="80963"/>
            <a:ext cx="7550150" cy="509587"/>
          </a:xfrm>
        </p:spPr>
        <p:txBody>
          <a:bodyPr/>
          <a:lstStyle/>
          <a:p>
            <a:pPr algn="ctr" eaLnBrk="1" hangingPunct="1"/>
            <a:r>
              <a:rPr lang="en-GB" altLang="en-US" sz="24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Lesotho’s HIV/TB situation</a:t>
            </a:r>
          </a:p>
        </p:txBody>
      </p:sp>
      <p:pic>
        <p:nvPicPr>
          <p:cNvPr id="1536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938" y="1081088"/>
            <a:ext cx="7886700" cy="2752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2788" y="6529388"/>
            <a:ext cx="2057400" cy="365125"/>
          </a:xfrm>
        </p:spPr>
        <p:txBody>
          <a:bodyPr/>
          <a:lstStyle/>
          <a:p>
            <a:pPr>
              <a:defRPr/>
            </a:pPr>
            <a:fld id="{2F2AD7F4-3F99-4698-AC02-9171E3724E6A}" type="slidenum">
              <a:rPr lang="en-ZW" altLang="en-US"/>
              <a:pPr>
                <a:defRPr/>
              </a:pPr>
              <a:t>11</a:t>
            </a:fld>
            <a:endParaRPr lang="en-ZW" altLang="en-US" dirty="0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755650" y="3925888"/>
            <a:ext cx="7485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>
                <a:cs typeface="Arial" panose="020B0604020202020204" pitchFamily="34" charset="0"/>
              </a:rPr>
              <a:t>TB treatment outcomes (2016) by category (a) and overall (b) (</a:t>
            </a:r>
            <a:r>
              <a:rPr lang="en-GB" altLang="en-US" sz="1800" i="1">
                <a:cs typeface="Arial" panose="020B0604020202020204" pitchFamily="34" charset="0"/>
              </a:rPr>
              <a:t>n </a:t>
            </a:r>
            <a:r>
              <a:rPr lang="en-GB" altLang="en-US" sz="1800">
                <a:cs typeface="Arial" panose="020B0604020202020204" pitchFamily="34" charset="0"/>
              </a:rPr>
              <a:t>= 812).</a:t>
            </a:r>
          </a:p>
        </p:txBody>
      </p:sp>
      <p:pic>
        <p:nvPicPr>
          <p:cNvPr id="15366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156325" y="6584950"/>
            <a:ext cx="27892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1536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932363"/>
            <a:ext cx="68961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Rectangle 7"/>
          <p:cNvSpPr>
            <a:spLocks noChangeArrowheads="1"/>
          </p:cNvSpPr>
          <p:nvPr/>
        </p:nvSpPr>
        <p:spPr bwMode="auto">
          <a:xfrm>
            <a:off x="827088" y="5922963"/>
            <a:ext cx="6697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200">
                <a:latin typeface="ArialUnicodeMS"/>
              </a:rPr>
              <a:t>Southern African Journal of Infectious Diseases, 33:1, 18-23,</a:t>
            </a:r>
            <a:endParaRPr lang="en-GB" altLang="en-US" sz="1200"/>
          </a:p>
        </p:txBody>
      </p:sp>
      <p:pic>
        <p:nvPicPr>
          <p:cNvPr id="1537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760913"/>
            <a:ext cx="10207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74" name="Rectangle 13"/>
          <p:cNvSpPr>
            <a:spLocks noChangeArrowheads="1"/>
          </p:cNvSpPr>
          <p:nvPr/>
        </p:nvSpPr>
        <p:spPr bwMode="auto">
          <a:xfrm>
            <a:off x="388938" y="762000"/>
            <a:ext cx="3732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cs typeface="Arial" panose="020B0604020202020204" pitchFamily="34" charset="0"/>
              </a:rPr>
              <a:t>Poor TB treatment outcomes persist</a:t>
            </a:r>
            <a:endParaRPr lang="en-GB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90563" y="80963"/>
            <a:ext cx="7550150" cy="509587"/>
          </a:xfrm>
        </p:spPr>
        <p:txBody>
          <a:bodyPr/>
          <a:lstStyle/>
          <a:p>
            <a:pPr algn="ctr" eaLnBrk="1" hangingPunct="1"/>
            <a:r>
              <a:rPr lang="en-GB" altLang="en-US" sz="24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Lesotho’s HIV/TB situation</a:t>
            </a:r>
          </a:p>
        </p:txBody>
      </p:sp>
      <p:pic>
        <p:nvPicPr>
          <p:cNvPr id="16387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938" y="1081088"/>
            <a:ext cx="7886700" cy="2752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2788" y="6529388"/>
            <a:ext cx="2057400" cy="365125"/>
          </a:xfrm>
        </p:spPr>
        <p:txBody>
          <a:bodyPr/>
          <a:lstStyle/>
          <a:p>
            <a:pPr>
              <a:defRPr/>
            </a:pPr>
            <a:fld id="{2CD385C8-43E2-4C9E-88ED-6E191EF34408}" type="slidenum">
              <a:rPr lang="en-ZW" altLang="en-US"/>
              <a:pPr>
                <a:defRPr/>
              </a:pPr>
              <a:t>12</a:t>
            </a:fld>
            <a:endParaRPr lang="en-ZW" altLang="en-US" dirty="0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755650" y="3925888"/>
            <a:ext cx="7485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>
                <a:cs typeface="Arial" panose="020B0604020202020204" pitchFamily="34" charset="0"/>
              </a:rPr>
              <a:t>TB treatment outcomes (2016) by category (a) and overall (b) (</a:t>
            </a:r>
            <a:r>
              <a:rPr lang="en-GB" altLang="en-US" sz="1800" i="1">
                <a:cs typeface="Arial" panose="020B0604020202020204" pitchFamily="34" charset="0"/>
              </a:rPr>
              <a:t>n </a:t>
            </a:r>
            <a:r>
              <a:rPr lang="en-GB" altLang="en-US" sz="1800">
                <a:cs typeface="Arial" panose="020B0604020202020204" pitchFamily="34" charset="0"/>
              </a:rPr>
              <a:t>= 812).</a:t>
            </a:r>
          </a:p>
        </p:txBody>
      </p:sp>
      <p:sp>
        <p:nvSpPr>
          <p:cNvPr id="9" name="Down Arrow 8"/>
          <p:cNvSpPr/>
          <p:nvPr/>
        </p:nvSpPr>
        <p:spPr>
          <a:xfrm rot="3360000">
            <a:off x="6341269" y="1393032"/>
            <a:ext cx="217487" cy="215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6391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156325" y="6584950"/>
            <a:ext cx="27892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1639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932363"/>
            <a:ext cx="68961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Rectangle 7"/>
          <p:cNvSpPr>
            <a:spLocks noChangeArrowheads="1"/>
          </p:cNvSpPr>
          <p:nvPr/>
        </p:nvSpPr>
        <p:spPr bwMode="auto">
          <a:xfrm>
            <a:off x="827088" y="5922963"/>
            <a:ext cx="6697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200">
                <a:latin typeface="ArialUnicodeMS"/>
              </a:rPr>
              <a:t>Southern African Journal of Infectious Diseases, 33:1, 18-23,</a:t>
            </a:r>
            <a:endParaRPr lang="en-GB" altLang="en-US" sz="1200"/>
          </a:p>
        </p:txBody>
      </p:sp>
      <p:pic>
        <p:nvPicPr>
          <p:cNvPr id="16397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760913"/>
            <a:ext cx="10207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9" name="Rectangle 1"/>
          <p:cNvSpPr>
            <a:spLocks noChangeArrowheads="1"/>
          </p:cNvSpPr>
          <p:nvPr/>
        </p:nvSpPr>
        <p:spPr bwMode="auto">
          <a:xfrm>
            <a:off x="388938" y="762000"/>
            <a:ext cx="3732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cs typeface="Arial" panose="020B0604020202020204" pitchFamily="34" charset="0"/>
              </a:rPr>
              <a:t>Poor TB treatment outcomes persist</a:t>
            </a:r>
            <a:endParaRPr lang="en-GB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90563" y="80963"/>
            <a:ext cx="7550150" cy="509587"/>
          </a:xfrm>
        </p:spPr>
        <p:txBody>
          <a:bodyPr/>
          <a:lstStyle/>
          <a:p>
            <a:pPr algn="ctr" eaLnBrk="1" hangingPunct="1"/>
            <a:r>
              <a:rPr lang="en-GB" altLang="en-US" sz="24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Lesotho’s HIV/TB situation</a:t>
            </a:r>
          </a:p>
        </p:txBody>
      </p:sp>
      <p:pic>
        <p:nvPicPr>
          <p:cNvPr id="17411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938" y="1081088"/>
            <a:ext cx="7886700" cy="2752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2788" y="6529388"/>
            <a:ext cx="2057400" cy="365125"/>
          </a:xfrm>
        </p:spPr>
        <p:txBody>
          <a:bodyPr/>
          <a:lstStyle/>
          <a:p>
            <a:pPr>
              <a:defRPr/>
            </a:pPr>
            <a:fld id="{ED44C59C-C00E-40A8-807A-43578E978D14}" type="slidenum">
              <a:rPr lang="en-ZW" altLang="en-US"/>
              <a:pPr>
                <a:defRPr/>
              </a:pPr>
              <a:t>13</a:t>
            </a:fld>
            <a:endParaRPr lang="en-ZW" altLang="en-US" dirty="0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755650" y="3925888"/>
            <a:ext cx="7485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>
                <a:cs typeface="Arial" panose="020B0604020202020204" pitchFamily="34" charset="0"/>
              </a:rPr>
              <a:t>TB treatment outcomes (2016) by category (a) and overall (b) (</a:t>
            </a:r>
            <a:r>
              <a:rPr lang="en-GB" altLang="en-US" sz="1800" i="1">
                <a:cs typeface="Arial" panose="020B0604020202020204" pitchFamily="34" charset="0"/>
              </a:rPr>
              <a:t>n </a:t>
            </a:r>
            <a:r>
              <a:rPr lang="en-GB" altLang="en-US" sz="1800">
                <a:cs typeface="Arial" panose="020B0604020202020204" pitchFamily="34" charset="0"/>
              </a:rPr>
              <a:t>= 812).</a:t>
            </a:r>
          </a:p>
        </p:txBody>
      </p:sp>
      <p:sp>
        <p:nvSpPr>
          <p:cNvPr id="9" name="Down Arrow 8"/>
          <p:cNvSpPr/>
          <p:nvPr/>
        </p:nvSpPr>
        <p:spPr>
          <a:xfrm rot="3360000">
            <a:off x="6341269" y="1393032"/>
            <a:ext cx="217487" cy="215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7415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156325" y="6584950"/>
            <a:ext cx="27892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1741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932363"/>
            <a:ext cx="68961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Rectangle 7"/>
          <p:cNvSpPr>
            <a:spLocks noChangeArrowheads="1"/>
          </p:cNvSpPr>
          <p:nvPr/>
        </p:nvSpPr>
        <p:spPr bwMode="auto">
          <a:xfrm>
            <a:off x="827088" y="5922963"/>
            <a:ext cx="6697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200">
                <a:latin typeface="ArialUnicodeMS"/>
              </a:rPr>
              <a:t>Southern African Journal of Infectious Diseases, 33:1, 18-23,</a:t>
            </a:r>
            <a:endParaRPr lang="en-GB" altLang="en-US" sz="1200"/>
          </a:p>
        </p:txBody>
      </p:sp>
      <p:pic>
        <p:nvPicPr>
          <p:cNvPr id="17421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760913"/>
            <a:ext cx="10207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8240000" flipH="1">
            <a:off x="997744" y="1156494"/>
            <a:ext cx="215900" cy="2143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424" name="Rectangle 1"/>
          <p:cNvSpPr>
            <a:spLocks noChangeArrowheads="1"/>
          </p:cNvSpPr>
          <p:nvPr/>
        </p:nvSpPr>
        <p:spPr bwMode="auto">
          <a:xfrm>
            <a:off x="-30163" y="1011238"/>
            <a:ext cx="1062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cs typeface="Arial" panose="020B0604020202020204" pitchFamily="34" charset="0"/>
              </a:rPr>
              <a:t>Defaulted</a:t>
            </a:r>
            <a:endParaRPr lang="en-GB" altLang="en-US"/>
          </a:p>
        </p:txBody>
      </p:sp>
      <p:sp>
        <p:nvSpPr>
          <p:cNvPr id="17425" name="Rectangle 16"/>
          <p:cNvSpPr>
            <a:spLocks noChangeArrowheads="1"/>
          </p:cNvSpPr>
          <p:nvPr/>
        </p:nvSpPr>
        <p:spPr bwMode="auto">
          <a:xfrm>
            <a:off x="0" y="3536950"/>
            <a:ext cx="1117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cs typeface="Arial" panose="020B0604020202020204" pitchFamily="34" charset="0"/>
              </a:rPr>
              <a:t>Rx Failure</a:t>
            </a:r>
            <a:endParaRPr lang="en-GB" altLang="en-US"/>
          </a:p>
        </p:txBody>
      </p:sp>
      <p:sp>
        <p:nvSpPr>
          <p:cNvPr id="19" name="Down Arrow 18"/>
          <p:cNvSpPr/>
          <p:nvPr/>
        </p:nvSpPr>
        <p:spPr>
          <a:xfrm rot="3360000" flipH="1" flipV="1">
            <a:off x="997744" y="3455194"/>
            <a:ext cx="215900" cy="2143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388938" y="762000"/>
            <a:ext cx="3732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cs typeface="Arial" panose="020B0604020202020204" pitchFamily="34" charset="0"/>
              </a:rPr>
              <a:t>Poor TB treatment outcomes persist</a:t>
            </a:r>
            <a:endParaRPr lang="en-GB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32625" y="6492875"/>
            <a:ext cx="2057400" cy="365125"/>
          </a:xfrm>
        </p:spPr>
        <p:txBody>
          <a:bodyPr/>
          <a:lstStyle/>
          <a:p>
            <a:pPr>
              <a:defRPr/>
            </a:pPr>
            <a:fld id="{27948062-4C1B-4A6B-ADDA-557565AE7D9A}" type="slidenum">
              <a:rPr lang="en-ZW" altLang="en-US"/>
              <a:pPr>
                <a:defRPr/>
              </a:pPr>
              <a:t>14</a:t>
            </a:fld>
            <a:endParaRPr lang="en-ZW" altLang="en-US" dirty="0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403350" y="4960938"/>
            <a:ext cx="59039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ea typeface="Calibri" panose="020F0502020204030204" pitchFamily="34" charset="0"/>
                <a:cs typeface="Times New Roman" panose="02020603050405020304" pitchFamily="18" charset="0"/>
              </a:rPr>
              <a:t>Poor scale-up of GeneXpert (Mugomeri et al, 2017)</a:t>
            </a:r>
            <a:endParaRPr lang="en-GB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5316538"/>
            <a:ext cx="68961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123950" y="6307138"/>
            <a:ext cx="6697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200">
                <a:latin typeface="ArialUnicodeMS"/>
              </a:rPr>
              <a:t>Southern African Journal of Infectious Diseases, 33:1, 18-23,</a:t>
            </a:r>
            <a:endParaRPr lang="en-GB" altLang="en-US" sz="1200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1481138" y="82550"/>
            <a:ext cx="6156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400" b="1">
                <a:latin typeface="MyriadPro-Regular"/>
              </a:rPr>
              <a:t>Diagnostic techniques for TB in Lesotho</a:t>
            </a:r>
            <a:endParaRPr lang="en-GB" altLang="en-US" sz="2400" b="1"/>
          </a:p>
        </p:txBody>
      </p:sp>
      <p:pic>
        <p:nvPicPr>
          <p:cNvPr id="184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5162550"/>
            <a:ext cx="10207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"/>
          <a:stretch>
            <a:fillRect/>
          </a:stretch>
        </p:blipFill>
        <p:spPr bwMode="auto">
          <a:xfrm>
            <a:off x="474663" y="677863"/>
            <a:ext cx="734695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56325" y="6553200"/>
            <a:ext cx="27892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1844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639763"/>
            <a:ext cx="4716463" cy="346075"/>
          </a:xfrm>
        </p:spPr>
        <p:txBody>
          <a:bodyPr/>
          <a:lstStyle/>
          <a:p>
            <a:pPr eaLnBrk="1" hangingPunct="1"/>
            <a:r>
              <a:rPr lang="en-GB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Sampling criteria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875" y="950913"/>
            <a:ext cx="9074150" cy="2586037"/>
          </a:xfrm>
        </p:spPr>
        <p:txBody>
          <a:bodyPr/>
          <a:lstStyle/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Stratified systematic random sampling </a:t>
            </a: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PLHIV (2004 – 2016) from eight district hospitals (three in sparse &amp; five in densely inhabited districts).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0725" y="6554788"/>
            <a:ext cx="2057400" cy="365125"/>
          </a:xfrm>
        </p:spPr>
        <p:txBody>
          <a:bodyPr/>
          <a:lstStyle/>
          <a:p>
            <a:pPr>
              <a:defRPr/>
            </a:pPr>
            <a:fld id="{15DF6583-E527-4F43-B725-17EEA37868F7}" type="slidenum">
              <a:rPr lang="en-ZW" altLang="en-US" sz="1100"/>
              <a:pPr>
                <a:defRPr/>
              </a:pPr>
              <a:t>15</a:t>
            </a:fld>
            <a:endParaRPr lang="en-ZW" altLang="en-US" sz="1100" dirty="0"/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3382963" y="149225"/>
            <a:ext cx="20161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pic>
        <p:nvPicPr>
          <p:cNvPr id="1946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227763" y="6610350"/>
            <a:ext cx="2789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1946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46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54225"/>
            <a:ext cx="6354762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6363" y="833438"/>
            <a:ext cx="4537075" cy="346075"/>
          </a:xfrm>
        </p:spPr>
        <p:txBody>
          <a:bodyPr/>
          <a:lstStyle/>
          <a:p>
            <a:pPr eaLnBrk="1" hangingPunct="1"/>
            <a:r>
              <a:rPr lang="en-GB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Data Collection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1275" y="1239838"/>
            <a:ext cx="9074150" cy="1181100"/>
          </a:xfrm>
        </p:spPr>
        <p:txBody>
          <a:bodyPr/>
          <a:lstStyle/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HIV-positive </a:t>
            </a:r>
            <a:r>
              <a:rPr lang="en-US" altLang="en-US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children, adolescents, adults, geriatric &amp; pregnant</a:t>
            </a: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in 2 cohorts (Before &amp; after IPT launch.) NB. </a:t>
            </a:r>
            <a:r>
              <a:rPr lang="en-US" altLang="en-US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Lesotho launched IPT </a:t>
            </a:r>
            <a:r>
              <a:rPr lang="en-GB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in 2011.</a:t>
            </a:r>
            <a:endParaRPr lang="en-US" altLang="en-US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Discrete-time survival data (6-month intervals).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0725" y="6554788"/>
            <a:ext cx="2057400" cy="365125"/>
          </a:xfrm>
        </p:spPr>
        <p:txBody>
          <a:bodyPr/>
          <a:lstStyle/>
          <a:p>
            <a:pPr>
              <a:defRPr/>
            </a:pPr>
            <a:fld id="{2A677933-D580-4D3A-A3F5-3404BC368C8B}" type="slidenum">
              <a:rPr lang="en-ZW" altLang="en-US" sz="1100"/>
              <a:pPr>
                <a:defRPr/>
              </a:pPr>
              <a:t>16</a:t>
            </a:fld>
            <a:endParaRPr lang="en-ZW" altLang="en-US" sz="1100" dirty="0"/>
          </a:p>
        </p:txBody>
      </p:sp>
      <p:sp>
        <p:nvSpPr>
          <p:cNvPr id="20485" name="Title 1"/>
          <p:cNvSpPr txBox="1">
            <a:spLocks/>
          </p:cNvSpPr>
          <p:nvPr/>
        </p:nvSpPr>
        <p:spPr bwMode="auto">
          <a:xfrm>
            <a:off x="3382963" y="149225"/>
            <a:ext cx="20161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pic>
        <p:nvPicPr>
          <p:cNvPr id="20486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227763" y="6610350"/>
            <a:ext cx="2789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20488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408238" y="61913"/>
            <a:ext cx="4016375" cy="473075"/>
          </a:xfrm>
        </p:spPr>
        <p:txBody>
          <a:bodyPr/>
          <a:lstStyle/>
          <a:p>
            <a:pPr algn="ctr" eaLnBrk="1" hangingPunct="1"/>
            <a:r>
              <a:rPr lang="en-GB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Data Abstraction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40500"/>
            <a:ext cx="2057400" cy="365125"/>
          </a:xfrm>
        </p:spPr>
        <p:txBody>
          <a:bodyPr/>
          <a:lstStyle/>
          <a:p>
            <a:pPr>
              <a:defRPr/>
            </a:pPr>
            <a:fld id="{4723768D-3D89-4883-95A6-81FE4D41485A}" type="slidenum">
              <a:rPr lang="en-ZW" altLang="en-US"/>
              <a:pPr>
                <a:defRPr/>
              </a:pPr>
              <a:t>17</a:t>
            </a:fld>
            <a:endParaRPr lang="en-ZW" altLang="en-US" dirty="0"/>
          </a:p>
        </p:txBody>
      </p:sp>
      <p:pic>
        <p:nvPicPr>
          <p:cNvPr id="21508" name="Picture 4" descr="C:\Users\ELTONY MUGOMERI\Dropbox\PHD DATA\images\Datab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7"/>
          <a:stretch>
            <a:fillRect/>
          </a:stretch>
        </p:blipFill>
        <p:spPr bwMode="auto">
          <a:xfrm>
            <a:off x="912813" y="746125"/>
            <a:ext cx="774382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38875" y="6596063"/>
            <a:ext cx="27892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215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21014" r="3876" b="9793"/>
          <a:stretch>
            <a:fillRect/>
          </a:stretch>
        </p:blipFill>
        <p:spPr bwMode="auto">
          <a:xfrm>
            <a:off x="130175" y="2933700"/>
            <a:ext cx="8526463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1"/>
          <p:cNvSpPr>
            <a:spLocks noChangeArrowheads="1"/>
          </p:cNvSpPr>
          <p:nvPr/>
        </p:nvSpPr>
        <p:spPr bwMode="auto">
          <a:xfrm>
            <a:off x="1555750" y="5737225"/>
            <a:ext cx="1230313" cy="109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1200"/>
              <a:t> </a:t>
            </a:r>
            <a:r>
              <a:rPr lang="en-US" altLang="en-US" sz="1200" u="sng"/>
              <a:t>TB Status Key</a:t>
            </a:r>
          </a:p>
          <a:p>
            <a:r>
              <a:rPr lang="en-US" altLang="en-US" sz="1200"/>
              <a:t>0 | No TB signs</a:t>
            </a:r>
          </a:p>
          <a:p>
            <a:r>
              <a:rPr lang="en-US" altLang="en-US" sz="1200">
                <a:solidFill>
                  <a:srgbClr val="FF0000"/>
                </a:solidFill>
              </a:rPr>
              <a:t>1 </a:t>
            </a:r>
            <a:r>
              <a:rPr lang="en-US" altLang="en-US" sz="1200"/>
              <a:t>| Active TB</a:t>
            </a:r>
          </a:p>
          <a:p>
            <a:r>
              <a:rPr lang="en-US" altLang="en-US" sz="1200"/>
              <a:t>2 | Past TB</a:t>
            </a:r>
          </a:p>
          <a:p>
            <a:r>
              <a:rPr lang="en-US" altLang="en-US" sz="1200"/>
              <a:t>3 | TB signs</a:t>
            </a:r>
            <a:endParaRPr lang="en-GB" altLang="en-US" sz="1200"/>
          </a:p>
        </p:txBody>
      </p:sp>
      <p:sp>
        <p:nvSpPr>
          <p:cNvPr id="21512" name="Rectangle 1"/>
          <p:cNvSpPr>
            <a:spLocks noChangeArrowheads="1"/>
          </p:cNvSpPr>
          <p:nvPr/>
        </p:nvSpPr>
        <p:spPr bwMode="auto">
          <a:xfrm>
            <a:off x="2917825" y="5730875"/>
            <a:ext cx="1136650" cy="72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1200" u="sng"/>
              <a:t>INH Key</a:t>
            </a:r>
          </a:p>
          <a:p>
            <a:r>
              <a:rPr lang="en-US" altLang="en-US" sz="1200"/>
              <a:t>1 | Begin IPT</a:t>
            </a:r>
          </a:p>
          <a:p>
            <a:r>
              <a:rPr lang="en-US" altLang="en-US" sz="1200"/>
              <a:t>5</a:t>
            </a:r>
            <a:r>
              <a:rPr lang="en-US" altLang="en-US" sz="1200">
                <a:solidFill>
                  <a:srgbClr val="FF0000"/>
                </a:solidFill>
              </a:rPr>
              <a:t> </a:t>
            </a:r>
            <a:r>
              <a:rPr lang="en-US" altLang="en-US" sz="1200"/>
              <a:t>| Completed</a:t>
            </a:r>
          </a:p>
        </p:txBody>
      </p:sp>
      <p:sp>
        <p:nvSpPr>
          <p:cNvPr id="21513" name="Rectangle 1"/>
          <p:cNvSpPr>
            <a:spLocks noChangeArrowheads="1"/>
          </p:cNvSpPr>
          <p:nvPr/>
        </p:nvSpPr>
        <p:spPr bwMode="auto">
          <a:xfrm>
            <a:off x="4186238" y="5730875"/>
            <a:ext cx="1104900" cy="5381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1200" u="sng"/>
              <a:t>Regimen Key</a:t>
            </a:r>
          </a:p>
          <a:p>
            <a:r>
              <a:rPr lang="en-US" altLang="en-US" sz="1200"/>
              <a:t>1f | tenofovir</a:t>
            </a:r>
          </a:p>
        </p:txBody>
      </p:sp>
      <p:sp>
        <p:nvSpPr>
          <p:cNvPr id="21514" name="Rectangle 1"/>
          <p:cNvSpPr>
            <a:spLocks noChangeArrowheads="1"/>
          </p:cNvSpPr>
          <p:nvPr/>
        </p:nvSpPr>
        <p:spPr bwMode="auto">
          <a:xfrm>
            <a:off x="1042988" y="5391150"/>
            <a:ext cx="46116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200">
                <a:cs typeface="Arial" panose="020B0604020202020204" pitchFamily="34" charset="0"/>
              </a:rPr>
              <a:t>Microsoft Access Relational Database Tool (SQL patient profiling)</a:t>
            </a:r>
            <a:endParaRPr lang="en-GB" altLang="en-US" sz="1200"/>
          </a:p>
        </p:txBody>
      </p:sp>
      <p:pic>
        <p:nvPicPr>
          <p:cNvPr id="2151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06363" y="833438"/>
            <a:ext cx="2808287" cy="34607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Final sample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0725" y="6554788"/>
            <a:ext cx="2057400" cy="365125"/>
          </a:xfrm>
        </p:spPr>
        <p:txBody>
          <a:bodyPr/>
          <a:lstStyle/>
          <a:p>
            <a:pPr>
              <a:defRPr/>
            </a:pPr>
            <a:fld id="{F71E2F17-9C5A-4D8B-AB48-6431E28A29EB}" type="slidenum">
              <a:rPr lang="en-ZW" altLang="en-US" sz="1100"/>
              <a:pPr>
                <a:defRPr/>
              </a:pPr>
              <a:t>18</a:t>
            </a:fld>
            <a:endParaRPr lang="en-ZW" altLang="en-US" sz="1100" dirty="0"/>
          </a:p>
        </p:txBody>
      </p:sp>
      <p:sp>
        <p:nvSpPr>
          <p:cNvPr id="22532" name="Title 1"/>
          <p:cNvSpPr txBox="1">
            <a:spLocks/>
          </p:cNvSpPr>
          <p:nvPr/>
        </p:nvSpPr>
        <p:spPr bwMode="auto">
          <a:xfrm>
            <a:off x="3382963" y="149225"/>
            <a:ext cx="20161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pic>
        <p:nvPicPr>
          <p:cNvPr id="2253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358900"/>
            <a:ext cx="6818312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227763" y="6610350"/>
            <a:ext cx="2789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22536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2539" name="Title 1"/>
          <p:cNvSpPr txBox="1">
            <a:spLocks/>
          </p:cNvSpPr>
          <p:nvPr/>
        </p:nvSpPr>
        <p:spPr bwMode="auto">
          <a:xfrm>
            <a:off x="280988" y="4603750"/>
            <a:ext cx="28098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Analysis?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6363" y="833438"/>
            <a:ext cx="2808287" cy="34607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Final sample size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80988" y="5078413"/>
            <a:ext cx="8736012" cy="555625"/>
          </a:xfrm>
        </p:spPr>
        <p:txBody>
          <a:bodyPr/>
          <a:lstStyle/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Cox’s proportional hazard regression model for TB occurrence in Stata</a:t>
            </a:r>
            <a:r>
              <a:rPr lang="en-US" altLang="en-US" sz="2000" baseline="30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altLang="en-US" sz="2400" baseline="30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0725" y="6554788"/>
            <a:ext cx="2057400" cy="365125"/>
          </a:xfrm>
        </p:spPr>
        <p:txBody>
          <a:bodyPr/>
          <a:lstStyle/>
          <a:p>
            <a:pPr>
              <a:defRPr/>
            </a:pPr>
            <a:fld id="{53DD6906-7FF8-414D-A32C-EC6BA5759AC3}" type="slidenum">
              <a:rPr lang="en-ZW" altLang="en-US" sz="1100"/>
              <a:pPr>
                <a:defRPr/>
              </a:pPr>
              <a:t>19</a:t>
            </a:fld>
            <a:endParaRPr lang="en-ZW" altLang="en-US" sz="1100" dirty="0"/>
          </a:p>
        </p:txBody>
      </p:sp>
      <p:sp>
        <p:nvSpPr>
          <p:cNvPr id="23557" name="Title 1"/>
          <p:cNvSpPr txBox="1">
            <a:spLocks/>
          </p:cNvSpPr>
          <p:nvPr/>
        </p:nvSpPr>
        <p:spPr bwMode="auto">
          <a:xfrm>
            <a:off x="3382963" y="149225"/>
            <a:ext cx="20161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pic>
        <p:nvPicPr>
          <p:cNvPr id="235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358900"/>
            <a:ext cx="6818312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227763" y="6610350"/>
            <a:ext cx="2789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2356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3564" name="Title 1"/>
          <p:cNvSpPr txBox="1">
            <a:spLocks/>
          </p:cNvSpPr>
          <p:nvPr/>
        </p:nvSpPr>
        <p:spPr bwMode="auto">
          <a:xfrm>
            <a:off x="280988" y="4603750"/>
            <a:ext cx="28098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113" y="1244600"/>
            <a:ext cx="8407400" cy="46323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48438"/>
            <a:ext cx="2057400" cy="365125"/>
          </a:xfrm>
        </p:spPr>
        <p:txBody>
          <a:bodyPr/>
          <a:lstStyle/>
          <a:p>
            <a:pPr>
              <a:defRPr/>
            </a:pPr>
            <a:fld id="{080C1407-5538-4FA1-B64F-225AAB6CE0F0}" type="slidenum">
              <a:rPr lang="en-ZW" altLang="en-US" smtClean="0"/>
              <a:pPr>
                <a:defRPr/>
              </a:pPr>
              <a:t>2</a:t>
            </a:fld>
            <a:endParaRPr lang="en-ZW" altLang="en-US" dirty="0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2251075" y="44450"/>
            <a:ext cx="402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cs typeface="Arial" panose="020B0604020202020204" pitchFamily="34" charset="0"/>
              </a:rPr>
              <a:t>Global TB Hot Spots, 2016</a:t>
            </a:r>
            <a:endParaRPr lang="en-GB" altLang="en-US" sz="2400"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3475" y="6604000"/>
            <a:ext cx="27892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sp>
        <p:nvSpPr>
          <p:cNvPr id="6150" name="Rectangle 1"/>
          <p:cNvSpPr>
            <a:spLocks noChangeArrowheads="1"/>
          </p:cNvSpPr>
          <p:nvPr/>
        </p:nvSpPr>
        <p:spPr bwMode="auto">
          <a:xfrm>
            <a:off x="5842000" y="5959475"/>
            <a:ext cx="290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i="1"/>
              <a:t>Global Tuberculosis Report (2017)</a:t>
            </a:r>
          </a:p>
        </p:txBody>
      </p:sp>
      <p:pic>
        <p:nvPicPr>
          <p:cNvPr id="615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4814888" y="4905375"/>
            <a:ext cx="214312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 flipV="1">
            <a:off x="0" y="612775"/>
            <a:ext cx="9144000" cy="34925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8624888" y="6500813"/>
            <a:ext cx="5365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96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541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986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558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30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702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274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E9147-BC3E-468A-8AE8-4E50B0A0D12B}" type="slidenum">
              <a:rPr lang="en-ZW" alt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20</a:t>
            </a:fld>
            <a:endParaRPr lang="en-ZW" altLang="en-US" sz="9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9075" y="1212850"/>
            <a:ext cx="42402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113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685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829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>
                <a:cs typeface="Arial" panose="020B0604020202020204" pitchFamily="34" charset="0"/>
              </a:rPr>
              <a:t>68.8% of 2,955 sample had received IPT by study exit time (Dec 2016).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>
                <a:cs typeface="Arial" panose="020B0604020202020204" pitchFamily="34" charset="0"/>
              </a:rPr>
              <a:t>IPT initiation was 20.6 per 100 person-years, with 135 (6.6%) defaults.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>
                <a:cs typeface="Arial" panose="020B0604020202020204" pitchFamily="34" charset="0"/>
              </a:rPr>
              <a:t>Slow IPT initiation?</a:t>
            </a:r>
            <a:endParaRPr lang="en-GB" altLang="en-US" sz="2000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4895850" y="5038725"/>
            <a:ext cx="3997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Overall cumulative IPT uptake, 2011-2016</a:t>
            </a:r>
            <a:endParaRPr lang="en-GB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563938" y="-134938"/>
            <a:ext cx="1831975" cy="66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en-US" sz="2800" b="1"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75388" y="6557963"/>
            <a:ext cx="2789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sp>
        <p:nvSpPr>
          <p:cNvPr id="24583" name="Rectangle 2"/>
          <p:cNvSpPr>
            <a:spLocks noChangeArrowheads="1"/>
          </p:cNvSpPr>
          <p:nvPr/>
        </p:nvSpPr>
        <p:spPr bwMode="auto">
          <a:xfrm>
            <a:off x="2976563" y="665163"/>
            <a:ext cx="304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Rate of initiation on IPT</a:t>
            </a:r>
            <a:endParaRPr lang="en-GB" altLang="en-US" sz="2000" b="1"/>
          </a:p>
        </p:txBody>
      </p:sp>
      <p:pic>
        <p:nvPicPr>
          <p:cNvPr id="2458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2202" r="3294" b="5334"/>
          <a:stretch>
            <a:fillRect/>
          </a:stretch>
        </p:blipFill>
        <p:spPr bwMode="auto">
          <a:xfrm>
            <a:off x="4498975" y="976313"/>
            <a:ext cx="43942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8624888" y="6500813"/>
            <a:ext cx="5365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96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541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986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558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30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702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274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486707-7A2B-49C0-B1BE-54892C54A568}" type="slidenum">
              <a:rPr lang="en-ZW" alt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21</a:t>
            </a:fld>
            <a:endParaRPr lang="en-ZW" altLang="en-US" sz="9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19075" y="1212850"/>
            <a:ext cx="424021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113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685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829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dirty="0">
                <a:cs typeface="Arial" panose="020B0604020202020204" pitchFamily="34" charset="0"/>
              </a:rPr>
              <a:t>68.8% of 2,955 sample had received IPT by study exit time (Dec 2016).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dirty="0">
                <a:cs typeface="Arial" panose="020B0604020202020204" pitchFamily="34" charset="0"/>
              </a:rPr>
              <a:t>IPT initiation was 20.6 per 100 person-years, with 135 (6.6%) defaults.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dirty="0">
                <a:cs typeface="Arial" panose="020B0604020202020204" pitchFamily="34" charset="0"/>
              </a:rPr>
              <a:t>Slow IPT initiation: Children/adolescents, higher population density and longer duration of ART&gt;=5 </a:t>
            </a:r>
            <a:r>
              <a:rPr lang="en-US" altLang="en-US" sz="2000" dirty="0" smtClean="0">
                <a:cs typeface="Arial" panose="020B0604020202020204" pitchFamily="34" charset="0"/>
              </a:rPr>
              <a:t>years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4895850" y="5038725"/>
            <a:ext cx="3997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Overall cumulative IPT uptake, 2011-2016</a:t>
            </a:r>
            <a:endParaRPr lang="en-GB" alt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563938" y="-134938"/>
            <a:ext cx="1831975" cy="66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en-US" sz="2800" b="1"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75388" y="6557963"/>
            <a:ext cx="2789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sp>
        <p:nvSpPr>
          <p:cNvPr id="25607" name="Rectangle 2"/>
          <p:cNvSpPr>
            <a:spLocks noChangeArrowheads="1"/>
          </p:cNvSpPr>
          <p:nvPr/>
        </p:nvSpPr>
        <p:spPr bwMode="auto">
          <a:xfrm>
            <a:off x="2976563" y="665163"/>
            <a:ext cx="304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Rate of initiation on IPT</a:t>
            </a:r>
            <a:endParaRPr lang="en-GB" altLang="en-US" sz="2000" b="1"/>
          </a:p>
        </p:txBody>
      </p:sp>
      <p:pic>
        <p:nvPicPr>
          <p:cNvPr id="2560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2202" r="3294" b="5334"/>
          <a:stretch>
            <a:fillRect/>
          </a:stretch>
        </p:blipFill>
        <p:spPr bwMode="auto">
          <a:xfrm>
            <a:off x="4498975" y="976313"/>
            <a:ext cx="43942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014913" y="692150"/>
            <a:ext cx="3800475" cy="433388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1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Miss-diagnosis of TB persists</a:t>
            </a:r>
            <a:endParaRPr lang="en-GB" altLang="en-US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2475" y="6524625"/>
            <a:ext cx="2057400" cy="365125"/>
          </a:xfrm>
        </p:spPr>
        <p:txBody>
          <a:bodyPr/>
          <a:lstStyle/>
          <a:p>
            <a:pPr>
              <a:defRPr/>
            </a:pPr>
            <a:fld id="{AD0304E6-BB17-42D9-9359-0707142CBF81}" type="slidenum">
              <a:rPr lang="en-ZW" altLang="en-US"/>
              <a:pPr>
                <a:defRPr/>
              </a:pPr>
              <a:t>22</a:t>
            </a:fld>
            <a:endParaRPr lang="en-ZW" altLang="en-US" dirty="0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563563" y="0"/>
            <a:ext cx="7720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smtClean="0"/>
              <a:t>TB Miss-diagnosis &amp; IPT </a:t>
            </a:r>
            <a:r>
              <a:rPr lang="en-US" altLang="en-US" sz="2400" b="1" dirty="0"/>
              <a:t>side effects still a problem</a:t>
            </a:r>
            <a:endParaRPr lang="en-GB" altLang="en-US" sz="2400" b="1" dirty="0"/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5110163" y="3046413"/>
            <a:ext cx="3965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1800" dirty="0"/>
              <a:t>Patients in the sparsely populated districts (</a:t>
            </a:r>
            <a:r>
              <a:rPr lang="en-US" altLang="en-US" sz="1800" dirty="0" err="1"/>
              <a:t>aOR</a:t>
            </a:r>
            <a:r>
              <a:rPr lang="en-US" altLang="en-US" sz="1800" dirty="0"/>
              <a:t>)=1.6] and males [</a:t>
            </a:r>
            <a:r>
              <a:rPr lang="en-US" altLang="en-US" sz="1800" dirty="0" err="1"/>
              <a:t>aOR</a:t>
            </a:r>
            <a:r>
              <a:rPr lang="en-US" altLang="en-US" sz="1800" dirty="0"/>
              <a:t>=2.1] had significantly (p&lt;0.005) higher rates of </a:t>
            </a:r>
            <a:r>
              <a:rPr lang="en-US" altLang="en-US" sz="1800" dirty="0">
                <a:solidFill>
                  <a:srgbClr val="FF0000"/>
                </a:solidFill>
              </a:rPr>
              <a:t>defaulting IPT </a:t>
            </a:r>
            <a:r>
              <a:rPr lang="en-US" altLang="en-US" sz="1800" dirty="0"/>
              <a:t>compared to those in the densely populated districts and females, respectively. </a:t>
            </a:r>
          </a:p>
          <a:p>
            <a:pPr>
              <a:defRPr/>
            </a:pPr>
            <a:endParaRPr lang="en-US" alt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6227763" y="6580188"/>
            <a:ext cx="2789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266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92150"/>
            <a:ext cx="49276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6635" name="Rectangle 1"/>
          <p:cNvSpPr>
            <a:spLocks noChangeArrowheads="1"/>
          </p:cNvSpPr>
          <p:nvPr/>
        </p:nvSpPr>
        <p:spPr bwMode="auto">
          <a:xfrm>
            <a:off x="6226175" y="2636838"/>
            <a:ext cx="15595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IPT defaulting?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825" y="4797425"/>
            <a:ext cx="4608513" cy="1944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153025" y="2947988"/>
            <a:ext cx="4021138" cy="2519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38" name="Content Placeholder 2"/>
          <p:cNvSpPr txBox="1">
            <a:spLocks/>
          </p:cNvSpPr>
          <p:nvPr/>
        </p:nvSpPr>
        <p:spPr bwMode="auto">
          <a:xfrm>
            <a:off x="5076825" y="1693863"/>
            <a:ext cx="3800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effects</a:t>
            </a:r>
            <a:endParaRPr lang="en-GB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014913" y="692150"/>
            <a:ext cx="3800475" cy="140811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Miss-diagnosis of TB persists</a:t>
            </a:r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2475" y="6524625"/>
            <a:ext cx="2057400" cy="365125"/>
          </a:xfrm>
        </p:spPr>
        <p:txBody>
          <a:bodyPr/>
          <a:lstStyle/>
          <a:p>
            <a:pPr>
              <a:defRPr/>
            </a:pPr>
            <a:fld id="{97802BDA-A128-40FB-BA48-7804E1E41630}" type="slidenum">
              <a:rPr lang="en-ZW" altLang="en-US"/>
              <a:pPr>
                <a:defRPr/>
              </a:pPr>
              <a:t>23</a:t>
            </a:fld>
            <a:endParaRPr lang="en-ZW" altLang="en-US" dirty="0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2771775" y="0"/>
            <a:ext cx="400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IPT treatment </a:t>
            </a:r>
            <a:r>
              <a:rPr lang="en-US" altLang="en-US" sz="2800" b="1"/>
              <a:t>outcomes</a:t>
            </a:r>
            <a:r>
              <a:rPr lang="en-US" altLang="en-US" sz="2400" b="1"/>
              <a:t> </a:t>
            </a:r>
            <a:endParaRPr lang="en-GB" altLang="en-US" sz="2400" b="1"/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5110162" y="3046413"/>
            <a:ext cx="3965575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1800" dirty="0"/>
              <a:t>Patients in the sparsely populated districts (</a:t>
            </a:r>
            <a:r>
              <a:rPr lang="en-US" altLang="en-US" sz="1800" dirty="0" err="1"/>
              <a:t>aOR</a:t>
            </a:r>
            <a:r>
              <a:rPr lang="en-US" altLang="en-US" sz="1800" dirty="0"/>
              <a:t>)=1.6] and males [</a:t>
            </a:r>
            <a:r>
              <a:rPr lang="en-US" altLang="en-US" sz="1800" dirty="0" err="1"/>
              <a:t>aOR</a:t>
            </a:r>
            <a:r>
              <a:rPr lang="en-US" altLang="en-US" sz="1800" dirty="0"/>
              <a:t>=2.1] had significantly (p&lt;0.005) higher rates of </a:t>
            </a:r>
            <a:r>
              <a:rPr lang="en-US" altLang="en-US" sz="1800" dirty="0">
                <a:solidFill>
                  <a:srgbClr val="FF0000"/>
                </a:solidFill>
              </a:rPr>
              <a:t>defaulting IPT </a:t>
            </a:r>
            <a:r>
              <a:rPr lang="en-US" altLang="en-US" sz="1800" dirty="0"/>
              <a:t>compared to those in the densely populated districts and females, respectively. </a:t>
            </a:r>
          </a:p>
          <a:p>
            <a:pPr>
              <a:defRPr/>
            </a:pPr>
            <a:endParaRPr lang="en-US" alt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6227763" y="6580188"/>
            <a:ext cx="2789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2765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92150"/>
            <a:ext cx="49276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7661" name="Rectangle 1"/>
          <p:cNvSpPr>
            <a:spLocks noChangeArrowheads="1"/>
          </p:cNvSpPr>
          <p:nvPr/>
        </p:nvSpPr>
        <p:spPr bwMode="auto">
          <a:xfrm>
            <a:off x="6226175" y="2636838"/>
            <a:ext cx="14457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IPT defaulting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27663" name="Content Placeholder 2"/>
          <p:cNvSpPr txBox="1">
            <a:spLocks/>
          </p:cNvSpPr>
          <p:nvPr/>
        </p:nvSpPr>
        <p:spPr bwMode="auto">
          <a:xfrm>
            <a:off x="5076825" y="1693863"/>
            <a:ext cx="3800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effects</a:t>
            </a: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87450" y="-7938"/>
            <a:ext cx="6675438" cy="638176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Time to TB event in IPT-exposed cohort</a:t>
            </a:r>
            <a:endParaRPr lang="en-GB" alt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2950" y="6559550"/>
            <a:ext cx="2057400" cy="365125"/>
          </a:xfrm>
        </p:spPr>
        <p:txBody>
          <a:bodyPr/>
          <a:lstStyle/>
          <a:p>
            <a:pPr>
              <a:defRPr/>
            </a:pPr>
            <a:fld id="{64B68901-646C-4736-9337-6574E8CBC2FC}" type="slidenum">
              <a:rPr lang="en-ZW" altLang="en-US"/>
              <a:pPr>
                <a:defRPr/>
              </a:pPr>
              <a:t>24</a:t>
            </a:fld>
            <a:endParaRPr lang="en-ZW" altLang="en-US" dirty="0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1176338" y="5700713"/>
            <a:ext cx="676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11375" indent="-300038" defTabSz="82708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68575" indent="-300038" defTabSz="82708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75" indent="-300038" defTabSz="82708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82975" indent="-300038" defTabSz="82708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800"/>
              <a:t>Thirty-nine (15.9%, </a:t>
            </a:r>
            <a:r>
              <a:rPr lang="en-GB" altLang="en-US" sz="1800" i="1"/>
              <a:t>n = </a:t>
            </a:r>
            <a:r>
              <a:rPr lang="en-GB" altLang="en-US" sz="1800"/>
              <a:t>246) patients developed TB after IPT</a:t>
            </a:r>
          </a:p>
        </p:txBody>
      </p:sp>
      <p:sp>
        <p:nvSpPr>
          <p:cNvPr id="8" name="Rectangle 7"/>
          <p:cNvSpPr/>
          <p:nvPr/>
        </p:nvSpPr>
        <p:spPr>
          <a:xfrm>
            <a:off x="6283325" y="6610350"/>
            <a:ext cx="27892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286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1077913"/>
            <a:ext cx="69215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53188"/>
            <a:ext cx="8699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87450" y="-7938"/>
            <a:ext cx="6675438" cy="638176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Time to TB event in IPT-exposed cohort</a:t>
            </a:r>
            <a:endParaRPr lang="en-GB" alt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2950" y="6559550"/>
            <a:ext cx="2057400" cy="365125"/>
          </a:xfrm>
        </p:spPr>
        <p:txBody>
          <a:bodyPr/>
          <a:lstStyle/>
          <a:p>
            <a:pPr>
              <a:defRPr/>
            </a:pPr>
            <a:fld id="{5121FAC3-5569-440D-8D99-49CCEEAECF8B}" type="slidenum">
              <a:rPr lang="en-ZW" altLang="en-US"/>
              <a:pPr>
                <a:defRPr/>
              </a:pPr>
              <a:t>25</a:t>
            </a:fld>
            <a:endParaRPr lang="en-ZW" altLang="en-US" dirty="0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176338" y="5700713"/>
            <a:ext cx="676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11375" indent="-300038" defTabSz="82708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68575" indent="-300038" defTabSz="82708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75" indent="-300038" defTabSz="82708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82975" indent="-300038" defTabSz="82708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800"/>
              <a:t>Thirty-nine (15.9%, </a:t>
            </a:r>
            <a:r>
              <a:rPr lang="en-GB" altLang="en-US" sz="1800" i="1"/>
              <a:t>n = </a:t>
            </a:r>
            <a:r>
              <a:rPr lang="en-GB" altLang="en-US" sz="1800"/>
              <a:t>246) patients developed TB after IPT</a:t>
            </a:r>
          </a:p>
        </p:txBody>
      </p:sp>
      <p:sp>
        <p:nvSpPr>
          <p:cNvPr id="8" name="Rectangle 7"/>
          <p:cNvSpPr/>
          <p:nvPr/>
        </p:nvSpPr>
        <p:spPr>
          <a:xfrm>
            <a:off x="6283325" y="6610350"/>
            <a:ext cx="27892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297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1077913"/>
            <a:ext cx="69215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 rot="18240000" flipH="1">
            <a:off x="2021682" y="2751931"/>
            <a:ext cx="215900" cy="2143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Down Arrow 9"/>
          <p:cNvSpPr/>
          <p:nvPr/>
        </p:nvSpPr>
        <p:spPr>
          <a:xfrm rot="18240000" flipH="1">
            <a:off x="2596357" y="1080293"/>
            <a:ext cx="215900" cy="2143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29705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53188"/>
            <a:ext cx="8699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9709" name="Rectangle 1"/>
          <p:cNvSpPr>
            <a:spLocks noChangeArrowheads="1"/>
          </p:cNvSpPr>
          <p:nvPr/>
        </p:nvSpPr>
        <p:spPr bwMode="auto">
          <a:xfrm>
            <a:off x="2822575" y="925513"/>
            <a:ext cx="1935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Miss-diagnosed TB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7238" y="6538913"/>
            <a:ext cx="2057400" cy="365125"/>
          </a:xfrm>
        </p:spPr>
        <p:txBody>
          <a:bodyPr/>
          <a:lstStyle/>
          <a:p>
            <a:pPr>
              <a:defRPr/>
            </a:pPr>
            <a:fld id="{0ADAC2A7-B59F-4A36-8F40-8E0194433728}" type="slidenum">
              <a:rPr lang="en-ZW" altLang="en-US"/>
              <a:pPr>
                <a:defRPr/>
              </a:pPr>
              <a:t>26</a:t>
            </a:fld>
            <a:endParaRPr lang="en-ZW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6297613" y="6594475"/>
            <a:ext cx="2789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30725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13"/>
          <p:cNvSpPr>
            <a:spLocks noChangeArrowheads="1"/>
          </p:cNvSpPr>
          <p:nvPr/>
        </p:nvSpPr>
        <p:spPr bwMode="auto">
          <a:xfrm>
            <a:off x="1331640" y="2149519"/>
            <a:ext cx="6696744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p3d/>
          </a:bodyPr>
          <a:lstStyle/>
          <a:p>
            <a:pPr algn="just">
              <a:defRPr/>
            </a:pPr>
            <a:r>
              <a:rPr lang="en-GB" altLang="en-US" sz="2000" b="1" dirty="0">
                <a:cs typeface="Calibri" panose="020F0502020204030204" pitchFamily="34" charset="0"/>
              </a:rPr>
              <a:t>TB incidences per 100 person-years </a:t>
            </a:r>
            <a:r>
              <a:rPr lang="en-GB" altLang="en-US" sz="2000" dirty="0">
                <a:cs typeface="Calibri" panose="020F0502020204030204" pitchFamily="34" charset="0"/>
              </a:rPr>
              <a:t>by timing of IPT:</a:t>
            </a:r>
          </a:p>
          <a:p>
            <a:pPr algn="just">
              <a:defRPr/>
            </a:pPr>
            <a:endParaRPr lang="en-GB" altLang="en-US" sz="2000" dirty="0">
              <a:cs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GB" altLang="en-US" sz="2000" dirty="0">
                <a:cs typeface="Calibri" panose="020F0502020204030204" pitchFamily="34" charset="0"/>
              </a:rPr>
              <a:t>IPT before ART (1.7), </a:t>
            </a: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GB" altLang="en-US" sz="2000" dirty="0">
                <a:cs typeface="Calibri" panose="020F0502020204030204" pitchFamily="34" charset="0"/>
              </a:rPr>
              <a:t>IPT after ART (1.8), </a:t>
            </a: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GB" altLang="en-US" sz="2000" dirty="0">
                <a:cs typeface="Calibri" panose="020F0502020204030204" pitchFamily="34" charset="0"/>
              </a:rPr>
              <a:t>no IPT (2.6), </a:t>
            </a: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GB" altLang="en-US" sz="2000" dirty="0">
                <a:cs typeface="Calibri" panose="020F0502020204030204" pitchFamily="34" charset="0"/>
              </a:rPr>
              <a:t>IPT within one year of ART commencement (1.3)  &amp;</a:t>
            </a: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GB" altLang="en-US" sz="2000" dirty="0">
                <a:cs typeface="Calibri" panose="020F0502020204030204" pitchFamily="34" charset="0"/>
              </a:rPr>
              <a:t>IPT 3-5 years after ART initiation (2.3).</a:t>
            </a:r>
            <a:endParaRPr lang="en-GB" altLang="en-US" sz="2000" dirty="0"/>
          </a:p>
        </p:txBody>
      </p:sp>
      <p:sp>
        <p:nvSpPr>
          <p:cNvPr id="30728" name="Title 1"/>
          <p:cNvSpPr>
            <a:spLocks noGrp="1"/>
          </p:cNvSpPr>
          <p:nvPr>
            <p:ph type="title"/>
          </p:nvPr>
        </p:nvSpPr>
        <p:spPr>
          <a:xfrm>
            <a:off x="2124075" y="36513"/>
            <a:ext cx="5716588" cy="496887"/>
          </a:xfrm>
        </p:spPr>
        <p:txBody>
          <a:bodyPr/>
          <a:lstStyle/>
          <a:p>
            <a:pPr eaLnBrk="1" hangingPunct="1"/>
            <a:r>
              <a:rPr lang="en-GB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Effectiveness of IPT in Lesotho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124075" y="36513"/>
            <a:ext cx="5716588" cy="496887"/>
          </a:xfrm>
        </p:spPr>
        <p:txBody>
          <a:bodyPr/>
          <a:lstStyle/>
          <a:p>
            <a:pPr eaLnBrk="1" hangingPunct="1"/>
            <a:r>
              <a:rPr lang="en-GB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Effectiveness of IPT in Lesotho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03988"/>
            <a:ext cx="2057400" cy="365125"/>
          </a:xfrm>
        </p:spPr>
        <p:txBody>
          <a:bodyPr/>
          <a:lstStyle/>
          <a:p>
            <a:pPr>
              <a:defRPr/>
            </a:pPr>
            <a:fld id="{40E7C474-78FD-43D1-A516-67EF150B3D3D}" type="slidenum">
              <a:rPr lang="en-ZW" altLang="en-US"/>
              <a:pPr>
                <a:defRPr/>
              </a:pPr>
              <a:t>27</a:t>
            </a:fld>
            <a:endParaRPr lang="en-ZW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6273800" y="6559550"/>
            <a:ext cx="27892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31749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8240000" flipH="1">
            <a:off x="6701632" y="2751931"/>
            <a:ext cx="215900" cy="2143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Down Arrow 11"/>
          <p:cNvSpPr/>
          <p:nvPr/>
        </p:nvSpPr>
        <p:spPr>
          <a:xfrm rot="18240000" flipH="1">
            <a:off x="4037807" y="4695031"/>
            <a:ext cx="215900" cy="2143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1755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013" y="973138"/>
            <a:ext cx="8140700" cy="5432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124075" y="36513"/>
            <a:ext cx="5716588" cy="496887"/>
          </a:xfrm>
        </p:spPr>
        <p:txBody>
          <a:bodyPr/>
          <a:lstStyle/>
          <a:p>
            <a:pPr eaLnBrk="1" hangingPunct="1"/>
            <a:r>
              <a:rPr lang="en-GB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Effectiveness of IPT in Lesotho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03988"/>
            <a:ext cx="2057400" cy="365125"/>
          </a:xfrm>
        </p:spPr>
        <p:txBody>
          <a:bodyPr/>
          <a:lstStyle/>
          <a:p>
            <a:pPr>
              <a:defRPr/>
            </a:pPr>
            <a:fld id="{D2167BCB-9A1A-4279-9BEA-6B158701D13E}" type="slidenum">
              <a:rPr lang="en-ZW" altLang="en-US"/>
              <a:pPr>
                <a:defRPr/>
              </a:pPr>
              <a:t>28</a:t>
            </a:fld>
            <a:endParaRPr lang="en-ZW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6273800" y="6559550"/>
            <a:ext cx="27892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3277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8240000" flipH="1">
            <a:off x="6701632" y="2751931"/>
            <a:ext cx="215900" cy="2143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Down Arrow 11"/>
          <p:cNvSpPr/>
          <p:nvPr/>
        </p:nvSpPr>
        <p:spPr>
          <a:xfrm rot="18240000" flipH="1">
            <a:off x="4037807" y="4695031"/>
            <a:ext cx="215900" cy="2143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2779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013" y="973138"/>
            <a:ext cx="8140700" cy="5432425"/>
          </a:xfrm>
        </p:spPr>
      </p:pic>
      <p:sp>
        <p:nvSpPr>
          <p:cNvPr id="13" name="Down Arrow 12"/>
          <p:cNvSpPr/>
          <p:nvPr/>
        </p:nvSpPr>
        <p:spPr>
          <a:xfrm rot="18240000" flipH="1">
            <a:off x="4187032" y="4622006"/>
            <a:ext cx="215900" cy="2143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2781" name="Rectangle 1"/>
          <p:cNvSpPr>
            <a:spLocks noChangeArrowheads="1"/>
          </p:cNvSpPr>
          <p:nvPr/>
        </p:nvSpPr>
        <p:spPr bwMode="auto">
          <a:xfrm>
            <a:off x="5065713" y="4619625"/>
            <a:ext cx="3735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113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685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829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GB" altLang="en-US"/>
              <a:t>Loss of protection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altLang="en-US"/>
              <a:t>Need to check resistance in cohort?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882775" y="36513"/>
            <a:ext cx="4911725" cy="538162"/>
          </a:xfrm>
        </p:spPr>
        <p:txBody>
          <a:bodyPr/>
          <a:lstStyle/>
          <a:p>
            <a:pPr eaLnBrk="1" hangingPunct="1"/>
            <a:r>
              <a:rPr lang="en-GB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Predictor variables for TB event</a:t>
            </a:r>
          </a:p>
        </p:txBody>
      </p:sp>
      <p:pic>
        <p:nvPicPr>
          <p:cNvPr id="33795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25" y="1017588"/>
            <a:ext cx="8455025" cy="56578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F4EBB-A830-4735-B5EC-7444B5D19ADE}" type="slidenum">
              <a:rPr lang="en-ZW" altLang="en-US"/>
              <a:pPr>
                <a:defRPr/>
              </a:pPr>
              <a:t>29</a:t>
            </a:fld>
            <a:endParaRPr lang="en-ZW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11125" y="6084888"/>
            <a:ext cx="8382000" cy="60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327775" y="6580188"/>
            <a:ext cx="27892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3379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113" y="1244600"/>
            <a:ext cx="8407400" cy="46323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48438"/>
            <a:ext cx="2057400" cy="365125"/>
          </a:xfrm>
        </p:spPr>
        <p:txBody>
          <a:bodyPr/>
          <a:lstStyle/>
          <a:p>
            <a:pPr>
              <a:defRPr/>
            </a:pPr>
            <a:fld id="{9EA1E42C-EF26-44C6-B50D-EAE7A48F27C0}" type="slidenum">
              <a:rPr lang="en-ZW" altLang="en-US" smtClean="0"/>
              <a:pPr>
                <a:defRPr/>
              </a:pPr>
              <a:t>3</a:t>
            </a:fld>
            <a:endParaRPr lang="en-ZW" altLang="en-US" dirty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251075" y="44450"/>
            <a:ext cx="402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cs typeface="Arial" panose="020B0604020202020204" pitchFamily="34" charset="0"/>
              </a:rPr>
              <a:t>Global TB Hot Spots, 2016</a:t>
            </a:r>
            <a:endParaRPr lang="en-GB" altLang="en-US" sz="2400"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3475" y="6604000"/>
            <a:ext cx="27892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5842000" y="5959475"/>
            <a:ext cx="290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i="1"/>
              <a:t>Global Tuberculosis Report (2017)</a:t>
            </a:r>
          </a:p>
        </p:txBody>
      </p:sp>
      <p:pic>
        <p:nvPicPr>
          <p:cNvPr id="7175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8" t="2196" r="1163" b="3870"/>
          <a:stretch>
            <a:fillRect/>
          </a:stretch>
        </p:blipFill>
        <p:spPr bwMode="auto">
          <a:xfrm>
            <a:off x="3003550" y="4905375"/>
            <a:ext cx="2036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3851275" y="4797425"/>
            <a:ext cx="828675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79950" y="4797425"/>
            <a:ext cx="179388" cy="7921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952875" y="6165850"/>
            <a:ext cx="103187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930525" y="4868863"/>
            <a:ext cx="1928813" cy="1679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83" name="Rectangle 1"/>
          <p:cNvSpPr>
            <a:spLocks noChangeArrowheads="1"/>
          </p:cNvSpPr>
          <p:nvPr/>
        </p:nvSpPr>
        <p:spPr bwMode="auto">
          <a:xfrm>
            <a:off x="4770438" y="5959475"/>
            <a:ext cx="784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Lesotho</a:t>
            </a:r>
            <a:endParaRPr lang="en-GB" altLang="en-US" sz="1200" b="1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14888" y="4905375"/>
            <a:ext cx="214312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 flipV="1">
            <a:off x="0" y="612775"/>
            <a:ext cx="9144000" cy="34925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988" y="3429000"/>
            <a:ext cx="4737100" cy="23590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19863"/>
            <a:ext cx="2057400" cy="365125"/>
          </a:xfrm>
        </p:spPr>
        <p:txBody>
          <a:bodyPr/>
          <a:lstStyle/>
          <a:p>
            <a:pPr>
              <a:defRPr/>
            </a:pPr>
            <a:fld id="{3FA10D70-C9E9-40B4-B010-82676DE16832}" type="slidenum">
              <a:rPr lang="en-ZW" altLang="en-US"/>
              <a:pPr>
                <a:defRPr/>
              </a:pPr>
              <a:t>30</a:t>
            </a:fld>
            <a:endParaRPr lang="en-ZW" altLang="en-US" dirty="0"/>
          </a:p>
        </p:txBody>
      </p:sp>
      <p:pic>
        <p:nvPicPr>
          <p:cNvPr id="3584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777875"/>
            <a:ext cx="8893175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24300" y="3765550"/>
            <a:ext cx="86360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237288" y="6554788"/>
            <a:ext cx="2789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sp>
        <p:nvSpPr>
          <p:cNvPr id="35847" name="Title 1"/>
          <p:cNvSpPr txBox="1">
            <a:spLocks/>
          </p:cNvSpPr>
          <p:nvPr/>
        </p:nvSpPr>
        <p:spPr bwMode="auto">
          <a:xfrm>
            <a:off x="2024063" y="111125"/>
            <a:ext cx="50958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Predictor variables for TB event</a:t>
            </a:r>
          </a:p>
        </p:txBody>
      </p:sp>
      <p:pic>
        <p:nvPicPr>
          <p:cNvPr id="35848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3438" y="981075"/>
            <a:ext cx="4249737" cy="2160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19863"/>
            <a:ext cx="2057400" cy="365125"/>
          </a:xfrm>
        </p:spPr>
        <p:txBody>
          <a:bodyPr/>
          <a:lstStyle/>
          <a:p>
            <a:pPr>
              <a:defRPr/>
            </a:pPr>
            <a:fld id="{4D7CE6E6-9AE1-4EC6-A694-B43CE48B3D20}" type="slidenum">
              <a:rPr lang="en-ZW" altLang="en-US" smtClean="0"/>
              <a:pPr>
                <a:defRPr/>
              </a:pPr>
              <a:t>31</a:t>
            </a:fld>
            <a:endParaRPr lang="en-ZW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924300" y="3765550"/>
            <a:ext cx="86360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237288" y="6554788"/>
            <a:ext cx="2789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sp>
        <p:nvSpPr>
          <p:cNvPr id="36869" name="Title 1"/>
          <p:cNvSpPr txBox="1">
            <a:spLocks/>
          </p:cNvSpPr>
          <p:nvPr/>
        </p:nvSpPr>
        <p:spPr bwMode="auto">
          <a:xfrm>
            <a:off x="1258888" y="111125"/>
            <a:ext cx="6553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Significant Predictor variables for TB event</a:t>
            </a:r>
          </a:p>
        </p:txBody>
      </p:sp>
      <p:pic>
        <p:nvPicPr>
          <p:cNvPr id="36870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auto">
          <a:xfrm>
            <a:off x="766763" y="1935163"/>
            <a:ext cx="8042275" cy="17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113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685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829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GB" altLang="en-US" sz="1800" dirty="0">
                <a:cs typeface="Calibri" panose="020F0502020204030204" pitchFamily="34" charset="0"/>
              </a:rPr>
              <a:t>Gender,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GB" altLang="en-US" sz="1800" dirty="0">
                <a:cs typeface="Calibri" panose="020F0502020204030204" pitchFamily="34" charset="0"/>
              </a:rPr>
              <a:t>B</a:t>
            </a:r>
            <a:r>
              <a:rPr lang="en-GB" altLang="en-US" sz="1800" dirty="0" smtClean="0">
                <a:cs typeface="Calibri" panose="020F0502020204030204" pitchFamily="34" charset="0"/>
              </a:rPr>
              <a:t>aseline </a:t>
            </a:r>
            <a:r>
              <a:rPr lang="en-GB" altLang="en-US" sz="1800" dirty="0">
                <a:cs typeface="Calibri" panose="020F0502020204030204" pitchFamily="34" charset="0"/>
              </a:rPr>
              <a:t>WHO clinical stage,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GB" altLang="en-US" sz="1800" dirty="0">
                <a:cs typeface="Calibri" panose="020F0502020204030204" pitchFamily="34" charset="0"/>
              </a:rPr>
              <a:t>D</a:t>
            </a:r>
            <a:r>
              <a:rPr lang="en-GB" altLang="en-US" sz="1800" dirty="0" smtClean="0">
                <a:cs typeface="Calibri" panose="020F0502020204030204" pitchFamily="34" charset="0"/>
              </a:rPr>
              <a:t>istrict category, </a:t>
            </a:r>
            <a:endParaRPr lang="en-GB" altLang="en-US" sz="18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GB" altLang="en-US" sz="1800" dirty="0">
                <a:cs typeface="Calibri" panose="020F0502020204030204" pitchFamily="34" charset="0"/>
              </a:rPr>
              <a:t>Time to IPT relative to ART commencement (Continuous variable)</a:t>
            </a:r>
            <a:endParaRPr lang="en-GB" altLang="en-US" sz="1800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66763" y="1128713"/>
            <a:ext cx="7291387" cy="708025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on Wilcoxon’s log-rank test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Categorical) and Cox regression analysis (Continuous) 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3789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42888"/>
            <a:ext cx="8047037" cy="50228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0A0AF92A-6057-4583-BF9B-5EF31B10A000}" type="slidenum">
              <a:rPr lang="en-ZW" altLang="en-US"/>
              <a:pPr>
                <a:defRPr/>
              </a:pPr>
              <a:t>32</a:t>
            </a:fld>
            <a:endParaRPr lang="en-ZW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6237288" y="6540500"/>
            <a:ext cx="2789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3789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79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38916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42888"/>
            <a:ext cx="8047037" cy="50228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790E431F-2293-47E1-9E6E-41A474361E7E}" type="slidenum">
              <a:rPr lang="en-ZW" altLang="en-US"/>
              <a:pPr>
                <a:defRPr/>
              </a:pPr>
              <a:t>33</a:t>
            </a:fld>
            <a:endParaRPr lang="en-ZW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6237288" y="6540500"/>
            <a:ext cx="2789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150" y="2852738"/>
            <a:ext cx="1927225" cy="1073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98475" y="2474913"/>
            <a:ext cx="7889875" cy="209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55650" y="4221163"/>
            <a:ext cx="1927225" cy="446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71525" y="4868863"/>
            <a:ext cx="1927225" cy="411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524750" y="2713038"/>
            <a:ext cx="215900" cy="460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361113" y="2713038"/>
            <a:ext cx="215900" cy="460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892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79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80181" y="5545733"/>
            <a:ext cx="8783637" cy="8617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800" dirty="0">
                <a:cs typeface="Calibri" panose="020F0502020204030204" pitchFamily="34" charset="0"/>
              </a:rPr>
              <a:t>Increasing time to IPT by one six-month interval increased the risk of contracting TB by between 6% and 59%, depending on the cohort</a:t>
            </a:r>
            <a:r>
              <a:rPr lang="en-GB" altLang="en-US" sz="1800" dirty="0" smtClean="0"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r>
              <a:rPr lang="en-GB" altLang="en-US" sz="1400" dirty="0" smtClean="0">
                <a:solidFill>
                  <a:srgbClr val="FF0000"/>
                </a:solidFill>
              </a:rPr>
              <a:t>NB. Slight variation when factor interaction is considered</a:t>
            </a:r>
            <a:endParaRPr lang="en-GB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236913" y="104775"/>
            <a:ext cx="2643187" cy="428625"/>
          </a:xfrm>
        </p:spPr>
        <p:txBody>
          <a:bodyPr/>
          <a:lstStyle/>
          <a:p>
            <a:pPr algn="ctr" eaLnBrk="1" hangingPunct="1"/>
            <a:r>
              <a:rPr lang="en-GB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3425" y="6492875"/>
            <a:ext cx="2057400" cy="365125"/>
          </a:xfrm>
        </p:spPr>
        <p:txBody>
          <a:bodyPr/>
          <a:lstStyle/>
          <a:p>
            <a:pPr>
              <a:defRPr/>
            </a:pPr>
            <a:fld id="{EEFBE8B2-D7DA-4543-95AF-5FF13991B133}" type="slidenum">
              <a:rPr lang="en-ZW" altLang="en-US"/>
              <a:pPr>
                <a:defRPr/>
              </a:pPr>
              <a:t>34</a:t>
            </a:fld>
            <a:endParaRPr lang="en-ZW" altLang="en-US" dirty="0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263451" y="1108686"/>
            <a:ext cx="832802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800" dirty="0">
                <a:solidFill>
                  <a:srgbClr val="0070C0"/>
                </a:solidFill>
                <a:cs typeface="Arial" panose="020B0604020202020204" pitchFamily="34" charset="0"/>
              </a:rPr>
              <a:t>*Effectiveness of IPT </a:t>
            </a:r>
            <a:r>
              <a:rPr lang="en-GB" altLang="en-US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depends on ‘Time </a:t>
            </a:r>
            <a:r>
              <a:rPr lang="en-GB" altLang="en-US" sz="1800" dirty="0">
                <a:solidFill>
                  <a:srgbClr val="0070C0"/>
                </a:solidFill>
                <a:cs typeface="Arial" panose="020B0604020202020204" pitchFamily="34" charset="0"/>
              </a:rPr>
              <a:t>to IPT relative to ART </a:t>
            </a:r>
            <a:r>
              <a:rPr lang="en-GB" altLang="en-US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commencement’</a:t>
            </a:r>
            <a:endParaRPr lang="en-GB" altLang="en-US" sz="18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GB" altLang="en-US" sz="1800" dirty="0">
                <a:solidFill>
                  <a:srgbClr val="FF0000"/>
                </a:solidFill>
                <a:cs typeface="Arial" panose="020B0604020202020204" pitchFamily="34" charset="0"/>
              </a:rPr>
              <a:t>Ethiopia study: </a:t>
            </a:r>
            <a:r>
              <a:rPr lang="en-GB" altLang="en-US" sz="1800" dirty="0">
                <a:cs typeface="Arial" panose="020B0604020202020204" pitchFamily="34" charset="0"/>
              </a:rPr>
              <a:t>IPT-before-ART (</a:t>
            </a:r>
            <a:r>
              <a:rPr lang="en-GB" altLang="en-US" sz="1800" dirty="0" err="1">
                <a:cs typeface="Arial" panose="020B0604020202020204" pitchFamily="34" charset="0"/>
              </a:rPr>
              <a:t>aHR</a:t>
            </a:r>
            <a:r>
              <a:rPr lang="en-GB" altLang="en-US" sz="1800" dirty="0">
                <a:cs typeface="Arial" panose="020B0604020202020204" pitchFamily="34" charset="0"/>
              </a:rPr>
              <a:t> = </a:t>
            </a:r>
            <a:r>
              <a:rPr lang="en-GB" altLang="en-US" sz="1800" dirty="0">
                <a:solidFill>
                  <a:srgbClr val="FF0000"/>
                </a:solidFill>
                <a:cs typeface="Arial" panose="020B0604020202020204" pitchFamily="34" charset="0"/>
              </a:rPr>
              <a:t>0.18</a:t>
            </a:r>
            <a:r>
              <a:rPr lang="en-GB" altLang="en-US" sz="1800" dirty="0">
                <a:cs typeface="Arial" panose="020B0604020202020204" pitchFamily="34" charset="0"/>
              </a:rPr>
              <a:t>, 95% CI = 0.08–0.42) better than simultaneously with ART (</a:t>
            </a:r>
            <a:r>
              <a:rPr lang="en-GB" altLang="en-US" sz="1800" dirty="0" err="1">
                <a:cs typeface="Arial" panose="020B0604020202020204" pitchFamily="34" charset="0"/>
              </a:rPr>
              <a:t>aHR</a:t>
            </a:r>
            <a:r>
              <a:rPr lang="en-GB" altLang="en-US" sz="1800" dirty="0">
                <a:cs typeface="Arial" panose="020B0604020202020204" pitchFamily="34" charset="0"/>
              </a:rPr>
              <a:t> = </a:t>
            </a:r>
            <a:r>
              <a:rPr lang="en-GB" altLang="en-US" sz="1800" dirty="0">
                <a:solidFill>
                  <a:srgbClr val="FF0000"/>
                </a:solidFill>
                <a:cs typeface="Arial" panose="020B0604020202020204" pitchFamily="34" charset="0"/>
              </a:rPr>
              <a:t>0.20</a:t>
            </a:r>
            <a:r>
              <a:rPr lang="en-GB" altLang="en-US" sz="1800" dirty="0">
                <a:cs typeface="Arial" panose="020B0604020202020204" pitchFamily="34" charset="0"/>
              </a:rPr>
              <a:t>, 95% CI = 0.10–0.42) (</a:t>
            </a:r>
            <a:r>
              <a:rPr lang="en-GB" altLang="en-US" sz="1800" dirty="0" err="1">
                <a:cs typeface="Arial" panose="020B0604020202020204" pitchFamily="34" charset="0"/>
              </a:rPr>
              <a:t>Yardaw</a:t>
            </a:r>
            <a:r>
              <a:rPr lang="en-GB" altLang="en-US" sz="1800" dirty="0">
                <a:cs typeface="Arial" panose="020B0604020202020204" pitchFamily="34" charset="0"/>
              </a:rPr>
              <a:t> et al, 2014)</a:t>
            </a: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251619" y="2996952"/>
            <a:ext cx="8328026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*High risk of reinfection in </a:t>
            </a:r>
            <a:r>
              <a:rPr lang="en-US" altLang="en-US" sz="18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TB Burden settings</a:t>
            </a:r>
            <a:endParaRPr lang="en-GB" altLang="en-US" sz="18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Compared to no IPT, combined IPT and ART reduces the risk of contracting TB by </a:t>
            </a:r>
            <a:r>
              <a:rPr lang="en-US" altLang="en-US" sz="1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37%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(HR = 0.63, 95 % CI 0.41-0.94) IPT (</a:t>
            </a:r>
            <a:r>
              <a:rPr lang="en-US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Rangaka</a:t>
            </a:r>
            <a:r>
              <a:rPr lang="en-US" altLang="en-US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 et al.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2014) </a:t>
            </a:r>
            <a:r>
              <a:rPr lang="en-US" altLang="en-US" sz="1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S.A; 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1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60 % 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(HR = 0.40; 95 % CI 0.18 - 0.87) (</a:t>
            </a:r>
            <a:r>
              <a:rPr lang="en-US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Ayele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et al, 2015) </a:t>
            </a:r>
            <a:r>
              <a:rPr lang="en-US" altLang="en-US" sz="1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Ethiopia;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Six months IPT = six months protection?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Rangaka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et al, 2014) in </a:t>
            </a:r>
            <a:r>
              <a:rPr lang="en-US" altLang="en-US" sz="1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S. Africa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18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263451" y="5388908"/>
            <a:ext cx="835022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*Booster doses needed </a:t>
            </a:r>
            <a:endParaRPr lang="en-GB" altLang="en-US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en-US" sz="18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Brazil: </a:t>
            </a:r>
            <a:r>
              <a:rPr lang="en-US" alt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Six-month IPT course reduces the risk of contracting TB for at least </a:t>
            </a:r>
            <a:r>
              <a:rPr lang="en-US" altLang="en-US" sz="18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seven years</a:t>
            </a:r>
            <a:r>
              <a:rPr lang="en-US" alt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altLang="en-US" sz="18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Golub et al. (2015)</a:t>
            </a:r>
            <a:endParaRPr lang="en-US" alt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94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652463" y="520700"/>
            <a:ext cx="7934325" cy="54324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ZW" altLang="en-US" dirty="0" smtClean="0">
              <a:solidFill>
                <a:srgbClr val="00206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ZW" altLang="en-US" dirty="0" smtClean="0">
              <a:solidFill>
                <a:srgbClr val="00206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ZW" altLang="en-US" sz="36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-</a:t>
            </a:r>
            <a:r>
              <a:rPr lang="en-ZW" altLang="en-US" sz="36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Thank You-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ZW" altLang="en-US" sz="3600" dirty="0" smtClean="0">
              <a:solidFill>
                <a:srgbClr val="00206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ZW" altLang="en-US" sz="32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Acknowledgements </a:t>
            </a:r>
          </a:p>
          <a:p>
            <a:pPr marL="444500" indent="-4445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en-US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D. Olivier and W. M.J. van den Heever</a:t>
            </a:r>
          </a:p>
          <a:p>
            <a:pPr marL="444500" indent="-4445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en-US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Central University of Technology, Free State, SA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ZW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lang="en-GB" altLang="en-US" sz="3600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81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96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541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986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558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30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702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274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5A3254-79DE-4C42-BAED-CBE70C7BBA47}" type="slidenum">
              <a:rPr lang="en-ZW" altLang="en-US" sz="900" smtClean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35</a:t>
            </a:fld>
            <a:endParaRPr lang="en-ZW" altLang="en-US" sz="1200" smtClean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6325" y="6543675"/>
            <a:ext cx="27892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475" y="4467225"/>
            <a:ext cx="8655050" cy="1584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arrive inductively at laws of [of influence], ... all that is required is a series of careful and exact measures in every different state of the datum and quaesitum.” </a:t>
            </a:r>
          </a:p>
          <a:p>
            <a:pPr>
              <a:spcBef>
                <a:spcPts val="600"/>
              </a:spcBef>
              <a:defRPr/>
            </a:pPr>
            <a:r>
              <a:rPr lang="nl-N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Herschel </a:t>
            </a:r>
            <a:r>
              <a:rPr lang="nl-NL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nl-N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Residuals and Influence in Regresson </a:t>
            </a:r>
            <a:r>
              <a:rPr lang="nl-N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(Cook &amp; Weisberg, 1982)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39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7463"/>
            <a:ext cx="1384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Rectangle 1"/>
          <p:cNvSpPr>
            <a:spLocks noChangeArrowheads="1"/>
          </p:cNvSpPr>
          <p:nvPr/>
        </p:nvSpPr>
        <p:spPr bwMode="auto">
          <a:xfrm>
            <a:off x="827088" y="185738"/>
            <a:ext cx="1746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University of Lesotho,</a:t>
            </a:r>
          </a:p>
          <a:p>
            <a:r>
              <a:rPr lang="en-GB" altLang="en-US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Southern Africa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flipV="1">
            <a:off x="0" y="979488"/>
            <a:ext cx="9144000" cy="36512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403350" y="-23813"/>
            <a:ext cx="5905500" cy="631826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HIV/TB syndemic in sub-Saharan Africa</a:t>
            </a:r>
            <a:endParaRPr lang="en-GB" alt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875" y="4710113"/>
            <a:ext cx="9026525" cy="2108200"/>
          </a:xfrm>
        </p:spPr>
        <p:txBody>
          <a:bodyPr/>
          <a:lstStyle/>
          <a:p>
            <a:pPr marL="360363" indent="-360363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PLHIV in SSA largest reservoir of TB globally (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 of all annual infections)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5560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Hermans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 al, 2016). </a:t>
            </a:r>
          </a:p>
          <a:p>
            <a:pPr marL="360363" indent="-360363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effective is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IPT (all HIV+)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high HIV/TB burden settings?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48438"/>
            <a:ext cx="2057400" cy="365125"/>
          </a:xfrm>
        </p:spPr>
        <p:txBody>
          <a:bodyPr/>
          <a:lstStyle/>
          <a:p>
            <a:pPr>
              <a:defRPr/>
            </a:pPr>
            <a:fld id="{FC897DE3-8F74-4C0B-A7CE-52AC6F79B5CB}" type="slidenum">
              <a:rPr lang="en-ZW" altLang="en-US"/>
              <a:pPr>
                <a:defRPr/>
              </a:pPr>
              <a:t>4</a:t>
            </a:fld>
            <a:endParaRPr lang="en-ZW" altLang="en-US" dirty="0"/>
          </a:p>
        </p:txBody>
      </p:sp>
      <p:pic>
        <p:nvPicPr>
          <p:cNvPr id="819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760413"/>
            <a:ext cx="46196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1"/>
          <p:cNvSpPr>
            <a:spLocks noChangeArrowheads="1"/>
          </p:cNvSpPr>
          <p:nvPr/>
        </p:nvSpPr>
        <p:spPr bwMode="auto">
          <a:xfrm>
            <a:off x="6056313" y="4129088"/>
            <a:ext cx="290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i="1"/>
              <a:t>Global Tuberculosis Report (2017)</a:t>
            </a:r>
          </a:p>
        </p:txBody>
      </p:sp>
      <p:pic>
        <p:nvPicPr>
          <p:cNvPr id="81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46125"/>
            <a:ext cx="19081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790575"/>
            <a:ext cx="17065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7104063" y="2922588"/>
            <a:ext cx="19383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100"/>
              <a:t>HIV rates in TB cases, 2016</a:t>
            </a:r>
            <a:endParaRPr lang="en-GB" altLang="en-US" sz="1100"/>
          </a:p>
        </p:txBody>
      </p:sp>
      <p:sp>
        <p:nvSpPr>
          <p:cNvPr id="8202" name="Rectangle 14"/>
          <p:cNvSpPr>
            <a:spLocks noChangeArrowheads="1"/>
          </p:cNvSpPr>
          <p:nvPr/>
        </p:nvSpPr>
        <p:spPr bwMode="auto">
          <a:xfrm>
            <a:off x="123825" y="2913063"/>
            <a:ext cx="13938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100"/>
              <a:t>TB incidence, 2016</a:t>
            </a:r>
            <a:endParaRPr lang="en-GB" altLang="en-US" sz="1100"/>
          </a:p>
        </p:txBody>
      </p:sp>
      <p:pic>
        <p:nvPicPr>
          <p:cNvPr id="8203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253163" y="6604000"/>
            <a:ext cx="2789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8205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403350" y="-23813"/>
            <a:ext cx="5905500" cy="631826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HIV/TB syndemic in sub-Saharan Africa</a:t>
            </a:r>
            <a:endParaRPr lang="en-GB" alt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875" y="4710113"/>
            <a:ext cx="9026525" cy="2108200"/>
          </a:xfrm>
        </p:spPr>
        <p:txBody>
          <a:bodyPr/>
          <a:lstStyle/>
          <a:p>
            <a:pPr marL="360363" indent="-360363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PLHIV in SSA largest reservoir of TB globally (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 of all annual infections)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5560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Hermans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 al, 2016). </a:t>
            </a:r>
          </a:p>
          <a:p>
            <a:pPr marL="360363" indent="-360363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effective is universal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IPT (all HIV+)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high HIV/TB burden settings?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48438"/>
            <a:ext cx="2057400" cy="365125"/>
          </a:xfrm>
        </p:spPr>
        <p:txBody>
          <a:bodyPr/>
          <a:lstStyle/>
          <a:p>
            <a:pPr>
              <a:defRPr/>
            </a:pPr>
            <a:fld id="{EDF66DC6-5A22-4FDC-8BDD-A46A642E98A9}" type="slidenum">
              <a:rPr lang="en-ZW" altLang="en-US"/>
              <a:pPr>
                <a:defRPr/>
              </a:pPr>
              <a:t>5</a:t>
            </a:fld>
            <a:endParaRPr lang="en-ZW" altLang="en-US" dirty="0"/>
          </a:p>
        </p:txBody>
      </p:sp>
      <p:pic>
        <p:nvPicPr>
          <p:cNvPr id="922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760413"/>
            <a:ext cx="46196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87800" y="2327275"/>
            <a:ext cx="754063" cy="1303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4857750" y="2254250"/>
            <a:ext cx="430213" cy="144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6056313" y="4129088"/>
            <a:ext cx="290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i="1"/>
              <a:t>Global Tuberculosis Report (2017)</a:t>
            </a:r>
          </a:p>
        </p:txBody>
      </p:sp>
      <p:pic>
        <p:nvPicPr>
          <p:cNvPr id="92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46125"/>
            <a:ext cx="19081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790575"/>
            <a:ext cx="17065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5"/>
          <p:cNvSpPr>
            <a:spLocks noChangeArrowheads="1"/>
          </p:cNvSpPr>
          <p:nvPr/>
        </p:nvSpPr>
        <p:spPr bwMode="auto">
          <a:xfrm>
            <a:off x="7104063" y="2922588"/>
            <a:ext cx="19383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100"/>
              <a:t>HIV rates in TB cases, 2016</a:t>
            </a:r>
            <a:endParaRPr lang="en-GB" altLang="en-US" sz="1100"/>
          </a:p>
        </p:txBody>
      </p:sp>
      <p:sp>
        <p:nvSpPr>
          <p:cNvPr id="9228" name="Rectangle 14"/>
          <p:cNvSpPr>
            <a:spLocks noChangeArrowheads="1"/>
          </p:cNvSpPr>
          <p:nvPr/>
        </p:nvSpPr>
        <p:spPr bwMode="auto">
          <a:xfrm>
            <a:off x="123825" y="2913063"/>
            <a:ext cx="13938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100"/>
              <a:t>TB incidence, 2016</a:t>
            </a:r>
            <a:endParaRPr lang="en-GB" altLang="en-US" sz="1100"/>
          </a:p>
        </p:txBody>
      </p:sp>
      <p:pic>
        <p:nvPicPr>
          <p:cNvPr id="9229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253163" y="6604000"/>
            <a:ext cx="2789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9231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43050" y="22225"/>
            <a:ext cx="5791200" cy="249238"/>
          </a:xfrm>
        </p:spPr>
        <p:txBody>
          <a:bodyPr/>
          <a:lstStyle/>
          <a:p>
            <a:pPr eaLnBrk="1" hangingPunct="1"/>
            <a:r>
              <a:rPr lang="en-GB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Provision of IPT to PLHIV, 2005-2014 </a:t>
            </a:r>
            <a:endParaRPr lang="en-GB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950" y="1017588"/>
            <a:ext cx="8153400" cy="44100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0088" y="6548438"/>
            <a:ext cx="2057400" cy="365125"/>
          </a:xfrm>
        </p:spPr>
        <p:txBody>
          <a:bodyPr/>
          <a:lstStyle/>
          <a:p>
            <a:pPr>
              <a:defRPr/>
            </a:pPr>
            <a:fld id="{51665D74-EDA5-4504-9BAB-D84B2FAA6C92}" type="slidenum">
              <a:rPr lang="en-ZW" altLang="en-US" smtClean="0"/>
              <a:pPr>
                <a:defRPr/>
              </a:pPr>
              <a:t>6</a:t>
            </a:fld>
            <a:endParaRPr lang="en-ZW" altLang="en-US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016750" y="5354638"/>
            <a:ext cx="129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WHO, 2014 </a:t>
            </a:r>
          </a:p>
        </p:txBody>
      </p:sp>
      <p:sp>
        <p:nvSpPr>
          <p:cNvPr id="9" name="Rectangle 8"/>
          <p:cNvSpPr/>
          <p:nvPr/>
        </p:nvSpPr>
        <p:spPr>
          <a:xfrm>
            <a:off x="6156325" y="6604000"/>
            <a:ext cx="27892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sp>
        <p:nvSpPr>
          <p:cNvPr id="10247" name="Rectangle 1"/>
          <p:cNvSpPr>
            <a:spLocks noChangeArrowheads="1"/>
          </p:cNvSpPr>
          <p:nvPr/>
        </p:nvSpPr>
        <p:spPr bwMode="auto">
          <a:xfrm>
            <a:off x="98425" y="5662613"/>
            <a:ext cx="86804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113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685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829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800"/>
              <a:t>WHO recommended 6 month IPT course for PLHIV in </a:t>
            </a:r>
            <a:r>
              <a:rPr lang="en-US" altLang="en-US" sz="1800">
                <a:solidFill>
                  <a:srgbClr val="FF0000"/>
                </a:solidFill>
              </a:rPr>
              <a:t>2004.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800"/>
              <a:t>Sluggish uptake of IPT common in SSA where needed most</a:t>
            </a:r>
          </a:p>
        </p:txBody>
      </p:sp>
      <p:pic>
        <p:nvPicPr>
          <p:cNvPr id="10248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06488"/>
            <a:ext cx="4545013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2200275" y="92075"/>
            <a:ext cx="4718050" cy="477838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Efficacy of IPT in clinical trials</a:t>
            </a:r>
            <a:endParaRPr lang="en-GB" altLang="en-US" sz="2400" b="1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7713" y="6529388"/>
            <a:ext cx="2057400" cy="365125"/>
          </a:xfrm>
        </p:spPr>
        <p:txBody>
          <a:bodyPr/>
          <a:lstStyle/>
          <a:p>
            <a:pPr>
              <a:defRPr/>
            </a:pPr>
            <a:fld id="{872D6A05-FAF1-4289-990D-FC6423241C3E}" type="slidenum">
              <a:rPr lang="en-ZW" altLang="en-US"/>
              <a:pPr>
                <a:defRPr/>
              </a:pPr>
              <a:t>7</a:t>
            </a:fld>
            <a:endParaRPr lang="en-ZW" altLang="en-US" dirty="0"/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2484438" y="2122488"/>
            <a:ext cx="1747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Comstock (1999)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6975" y="6584950"/>
            <a:ext cx="27892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1127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4450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06488"/>
            <a:ext cx="4545013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2200275" y="92075"/>
            <a:ext cx="4718050" cy="477838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Efficacy of IPT in clinical trials</a:t>
            </a:r>
            <a:endParaRPr lang="en-GB" altLang="en-US" sz="2400" b="1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7713" y="6529388"/>
            <a:ext cx="2057400" cy="365125"/>
          </a:xfrm>
        </p:spPr>
        <p:txBody>
          <a:bodyPr/>
          <a:lstStyle/>
          <a:p>
            <a:pPr>
              <a:defRPr/>
            </a:pPr>
            <a:fld id="{4AB0D913-94CE-40CE-B9F7-310A26449379}" type="slidenum">
              <a:rPr lang="en-ZW" altLang="en-US"/>
              <a:pPr>
                <a:defRPr/>
              </a:pPr>
              <a:t>8</a:t>
            </a:fld>
            <a:endParaRPr lang="en-ZW" altLang="en-US" dirty="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499992" y="1268760"/>
            <a:ext cx="4566222" cy="38010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800" b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Optimum </a:t>
            </a:r>
            <a:r>
              <a:rPr lang="en-US" altLang="en-US" sz="1800" b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IPT course (</a:t>
            </a:r>
            <a:r>
              <a:rPr lang="en-US" altLang="en-US" sz="1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Clinical Trials)</a:t>
            </a:r>
          </a:p>
          <a:p>
            <a:pPr>
              <a:defRPr/>
            </a:pPr>
            <a:endParaRPr lang="en-US" altLang="en-US" sz="18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36 months IPT = 3 yrs protection (Martinson et al, 2009 [S.Africa]; Samandari et al, 2011 [Botswana]).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en-US" alt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6 months IPT = 6 months protection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Rangaka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et al, 2014) in S. Africa where IPT reduced TB incidence by </a:t>
            </a:r>
            <a:r>
              <a:rPr lang="en-US" altLang="en-US" sz="1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60% in HIV+ adults 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with no history of TB.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1800" dirty="0"/>
              <a:t>Rifampicin &amp; pyrazinamide?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1800" dirty="0"/>
              <a:t>How effective is </a:t>
            </a:r>
            <a:r>
              <a:rPr lang="en-US" altLang="en-US" sz="1800" dirty="0">
                <a:solidFill>
                  <a:srgbClr val="FF0000"/>
                </a:solidFill>
              </a:rPr>
              <a:t>universal IPT?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484438" y="2122488"/>
            <a:ext cx="1747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Comstock (1999)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6975" y="6584950"/>
            <a:ext cx="27892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12298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4450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62163" y="101600"/>
            <a:ext cx="4143375" cy="431800"/>
          </a:xfrm>
        </p:spPr>
        <p:txBody>
          <a:bodyPr/>
          <a:lstStyle/>
          <a:p>
            <a:pPr algn="ctr" eaLnBrk="1" hangingPunct="1"/>
            <a:r>
              <a:rPr lang="en-GB" altLang="en-US" sz="24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Lesotho’s HIV/TB situation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733425"/>
            <a:ext cx="9121775" cy="1903413"/>
          </a:xfrm>
        </p:spPr>
        <p:txBody>
          <a:bodyPr rtlCol="0">
            <a:normAutofit/>
          </a:bodyPr>
          <a:lstStyle/>
          <a:p>
            <a:pPr marL="361950" indent="-361950" eaLnBrk="1" fontAlgn="auto" hangingPunct="1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HIV+ = </a:t>
            </a:r>
            <a:r>
              <a:rPr lang="en-GB" altLang="en-US" sz="200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23.5% </a:t>
            </a: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(adults) &amp; TB </a:t>
            </a:r>
            <a:r>
              <a:rPr lang="en-GB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incidence = </a:t>
            </a: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852 per 100,000 </a:t>
            </a: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en-GB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WHO, 2016); </a:t>
            </a:r>
            <a:endParaRPr lang="en-GB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61950" indent="-361950" eaLnBrk="1" fontAlgn="auto" hangingPunct="1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200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&gt; 700 </a:t>
            </a: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 </a:t>
            </a:r>
            <a:r>
              <a:rPr lang="en-GB" altLang="en-US" sz="200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100,000 alongside </a:t>
            </a: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</a:t>
            </a:r>
            <a:r>
              <a:rPr lang="en-GB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Africa &amp; </a:t>
            </a: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Swaziland</a:t>
            </a:r>
          </a:p>
          <a:p>
            <a:pPr marL="361950" indent="-361950" eaLnBrk="1" fontAlgn="auto" hangingPunct="1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TB+ co-infected with HIV (WHO, 2014). </a:t>
            </a: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361950" indent="-361950" eaLnBrk="1" fontAlgn="auto" hangingPunct="1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TB incidence &amp; notification rates, Lesotho? </a:t>
            </a:r>
            <a:endParaRPr lang="en-GB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316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48500" y="65135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96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541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986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558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30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702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274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F25152-FF1E-44EE-88C0-2C0995A6A045}" type="slidenum">
              <a:rPr lang="en-ZW" alt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9</a:t>
            </a:fld>
            <a:endParaRPr lang="en-ZW" altLang="en-US" sz="9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18238" y="6570663"/>
            <a:ext cx="2789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13318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438900"/>
            <a:ext cx="869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7551</TotalTime>
  <Words>1454</Words>
  <Application>Microsoft Office PowerPoint</Application>
  <PresentationFormat>On-screen Show (4:3)</PresentationFormat>
  <Paragraphs>239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ＭＳ Ｐゴシック</vt:lpstr>
      <vt:lpstr>Arial</vt:lpstr>
      <vt:lpstr>ArialUnicodeMS</vt:lpstr>
      <vt:lpstr>Calibri</vt:lpstr>
      <vt:lpstr>Calibri Light</vt:lpstr>
      <vt:lpstr>Century Gothic</vt:lpstr>
      <vt:lpstr>Courier New</vt:lpstr>
      <vt:lpstr>MyriadPro-Regular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HIV/TB syndemic in sub-Saharan Africa</vt:lpstr>
      <vt:lpstr>HIV/TB syndemic in sub-Saharan Africa</vt:lpstr>
      <vt:lpstr> Provision of IPT to PLHIV, 2005-2014 </vt:lpstr>
      <vt:lpstr>Efficacy of IPT in clinical trials</vt:lpstr>
      <vt:lpstr>Efficacy of IPT in clinical trials</vt:lpstr>
      <vt:lpstr>Lesotho’s HIV/TB situation</vt:lpstr>
      <vt:lpstr>Lesotho’s HIV/TB situation</vt:lpstr>
      <vt:lpstr>Lesotho’s HIV/TB situation</vt:lpstr>
      <vt:lpstr>Lesotho’s HIV/TB situation</vt:lpstr>
      <vt:lpstr>Lesotho’s HIV/TB situation</vt:lpstr>
      <vt:lpstr>PowerPoint Presentation</vt:lpstr>
      <vt:lpstr>Sampling criteria</vt:lpstr>
      <vt:lpstr>Data Collection</vt:lpstr>
      <vt:lpstr>Data Abstraction Tool</vt:lpstr>
      <vt:lpstr>Final sample size</vt:lpstr>
      <vt:lpstr>Final sample size</vt:lpstr>
      <vt:lpstr>PowerPoint Presentation</vt:lpstr>
      <vt:lpstr>PowerPoint Presentation</vt:lpstr>
      <vt:lpstr>PowerPoint Presentation</vt:lpstr>
      <vt:lpstr>PowerPoint Presentation</vt:lpstr>
      <vt:lpstr>Time to TB event in IPT-exposed cohort</vt:lpstr>
      <vt:lpstr>Time to TB event in IPT-exposed cohort</vt:lpstr>
      <vt:lpstr>Effectiveness of IPT in Lesotho</vt:lpstr>
      <vt:lpstr>Effectiveness of IPT in Lesotho</vt:lpstr>
      <vt:lpstr>Effectiveness of IPT in Lesotho</vt:lpstr>
      <vt:lpstr>Predictor variables for TB event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Link between use of Tenofovir Disoproxil Fumarate (TDF) in HIV treatment and changes in Glomerular Filtration Rate: Findings from Roma-Lesotho.</dc:title>
  <dc:subject/>
  <dc:creator>Eltony</dc:creator>
  <cp:keywords/>
  <dc:description/>
  <cp:lastModifiedBy>Saal</cp:lastModifiedBy>
  <cp:revision>683</cp:revision>
  <cp:lastPrinted>2018-01-24T09:07:08Z</cp:lastPrinted>
  <dcterms:created xsi:type="dcterms:W3CDTF">2016-02-02T16:25:16Z</dcterms:created>
  <dcterms:modified xsi:type="dcterms:W3CDTF">2018-07-25T08:30:55Z</dcterms:modified>
  <cp:category/>
</cp:coreProperties>
</file>